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2" r:id="rId1"/>
  </p:sldMasterIdLst>
  <p:notesMasterIdLst>
    <p:notesMasterId r:id="rId32"/>
  </p:notesMasterIdLst>
  <p:sldIdLst>
    <p:sldId id="256" r:id="rId2"/>
    <p:sldId id="348" r:id="rId3"/>
    <p:sldId id="349" r:id="rId4"/>
    <p:sldId id="350" r:id="rId5"/>
    <p:sldId id="351" r:id="rId6"/>
    <p:sldId id="352" r:id="rId7"/>
    <p:sldId id="353" r:id="rId8"/>
    <p:sldId id="354" r:id="rId9"/>
    <p:sldId id="356" r:id="rId10"/>
    <p:sldId id="355" r:id="rId11"/>
    <p:sldId id="359" r:id="rId12"/>
    <p:sldId id="360" r:id="rId13"/>
    <p:sldId id="364" r:id="rId14"/>
    <p:sldId id="371" r:id="rId15"/>
    <p:sldId id="369" r:id="rId16"/>
    <p:sldId id="370" r:id="rId17"/>
    <p:sldId id="345" r:id="rId18"/>
    <p:sldId id="332" r:id="rId19"/>
    <p:sldId id="347" r:id="rId20"/>
    <p:sldId id="329" r:id="rId21"/>
    <p:sldId id="365" r:id="rId22"/>
    <p:sldId id="335" r:id="rId23"/>
    <p:sldId id="336" r:id="rId24"/>
    <p:sldId id="372" r:id="rId25"/>
    <p:sldId id="367" r:id="rId26"/>
    <p:sldId id="338" r:id="rId27"/>
    <p:sldId id="366" r:id="rId28"/>
    <p:sldId id="361" r:id="rId29"/>
    <p:sldId id="362" r:id="rId30"/>
    <p:sldId id="363" r:id="rId31"/>
  </p:sldIdLst>
  <p:sldSz cx="9144000" cy="6858000" type="screen4x3"/>
  <p:notesSz cx="7099300" cy="10234613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417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10" autoAdjust="0"/>
    <p:restoredTop sz="93721" autoAdjust="0"/>
  </p:normalViewPr>
  <p:slideViewPr>
    <p:cSldViewPr>
      <p:cViewPr varScale="1">
        <p:scale>
          <a:sx n="108" d="100"/>
          <a:sy n="108" d="100"/>
        </p:scale>
        <p:origin x="966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-Arbeitsblat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-Arbeitsblat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-Arbeitsblat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GaiaDR2-reading all with DASK(sec)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de-DE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Pure(small)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Tabelle1!$A$2:$A$3</c:f>
              <c:strCache>
                <c:ptCount val="2"/>
                <c:pt idx="0">
                  <c:v>iSER</c:v>
                </c:pt>
                <c:pt idx="1">
                  <c:v>GlusterFS</c:v>
                </c:pt>
              </c:strCache>
            </c:strRef>
          </c:cat>
          <c:val>
            <c:numRef>
              <c:f>Tabelle1!$B$2:$B$3</c:f>
              <c:numCache>
                <c:formatCode>General</c:formatCode>
                <c:ptCount val="2"/>
                <c:pt idx="0" formatCode="#,##0">
                  <c:v>296</c:v>
                </c:pt>
                <c:pt idx="1">
                  <c:v>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825-4A8C-97CF-95F06326171F}"/>
            </c:ext>
          </c:extLst>
        </c:ser>
        <c:ser>
          <c:idx val="1"/>
          <c:order val="1"/>
          <c:tx>
            <c:strRef>
              <c:f>Tabelle1!$C$1</c:f>
              <c:strCache>
                <c:ptCount val="1"/>
                <c:pt idx="0">
                  <c:v>LZ4(small)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Tabelle1!$A$2:$A$3</c:f>
              <c:strCache>
                <c:ptCount val="2"/>
                <c:pt idx="0">
                  <c:v>iSER</c:v>
                </c:pt>
                <c:pt idx="1">
                  <c:v>GlusterFS</c:v>
                </c:pt>
              </c:strCache>
            </c:strRef>
          </c:cat>
          <c:val>
            <c:numRef>
              <c:f>Tabelle1!$C$2:$C$3</c:f>
              <c:numCache>
                <c:formatCode>General</c:formatCode>
                <c:ptCount val="2"/>
                <c:pt idx="0" formatCode="#,##0">
                  <c:v>122</c:v>
                </c:pt>
                <c:pt idx="1">
                  <c:v>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825-4A8C-97CF-95F06326171F}"/>
            </c:ext>
          </c:extLst>
        </c:ser>
        <c:ser>
          <c:idx val="2"/>
          <c:order val="2"/>
          <c:tx>
            <c:strRef>
              <c:f>Tabelle1!$D$1</c:f>
              <c:strCache>
                <c:ptCount val="1"/>
                <c:pt idx="0">
                  <c:v>Gaia(all)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Tabelle1!$A$2:$A$3</c:f>
              <c:strCache>
                <c:ptCount val="2"/>
                <c:pt idx="0">
                  <c:v>iSER</c:v>
                </c:pt>
                <c:pt idx="1">
                  <c:v>GlusterFS</c:v>
                </c:pt>
              </c:strCache>
            </c:strRef>
          </c:cat>
          <c:val>
            <c:numRef>
              <c:f>Tabelle1!$D$2:$D$3</c:f>
              <c:numCache>
                <c:formatCode>General</c:formatCode>
                <c:ptCount val="2"/>
                <c:pt idx="0">
                  <c:v>2596</c:v>
                </c:pt>
                <c:pt idx="1">
                  <c:v>2000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825-4A8C-97CF-95F06326171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395703328"/>
        <c:axId val="395703656"/>
      </c:barChart>
      <c:catAx>
        <c:axId val="39570332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395703656"/>
        <c:crosses val="autoZero"/>
        <c:auto val="1"/>
        <c:lblAlgn val="ctr"/>
        <c:lblOffset val="100"/>
        <c:noMultiLvlLbl val="0"/>
      </c:catAx>
      <c:valAx>
        <c:axId val="39570365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3957033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showDLblsOverMax val="0"/>
  </c:chart>
  <c:spPr>
    <a:solidFill>
      <a:schemeClr val="lt1"/>
    </a:solidFill>
    <a:ln w="12700" cap="flat" cmpd="sng" algn="ctr">
      <a:solidFill>
        <a:schemeClr val="dk1"/>
      </a:solidFill>
      <a:prstDash val="solid"/>
      <a:miter lim="800000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de-DE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reading 64GB hdf5 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colab.vm(dd)</c:v>
                </c:pt>
              </c:strCache>
            </c:strRef>
          </c:tx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Tabelle1!$A$2:$A$4</c:f>
              <c:strCache>
                <c:ptCount val="3"/>
                <c:pt idx="0">
                  <c:v>iSER/zfs</c:v>
                </c:pt>
                <c:pt idx="1">
                  <c:v>glusterfs</c:v>
                </c:pt>
                <c:pt idx="2">
                  <c:v>lustrefs</c:v>
                </c:pt>
              </c:strCache>
            </c:strRef>
          </c:cat>
          <c:val>
            <c:numRef>
              <c:f>Tabelle1!$B$2:$B$4</c:f>
              <c:numCache>
                <c:formatCode>General</c:formatCode>
                <c:ptCount val="3"/>
                <c:pt idx="0">
                  <c:v>98</c:v>
                </c:pt>
                <c:pt idx="1">
                  <c:v>192</c:v>
                </c:pt>
                <c:pt idx="2">
                  <c:v>166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85B-461A-96B1-35C75BB6B88B}"/>
            </c:ext>
          </c:extLst>
        </c:ser>
        <c:ser>
          <c:idx val="3"/>
          <c:order val="1"/>
          <c:tx>
            <c:strRef>
              <c:f>Tabelle1!$C$1</c:f>
              <c:strCache>
                <c:ptCount val="1"/>
                <c:pt idx="0">
                  <c:v>colab.vm(md5sum)</c:v>
                </c:pt>
              </c:strCache>
            </c:strRef>
          </c:tx>
          <c:spPr>
            <a:solidFill>
              <a:schemeClr val="accent4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Tabelle1!$A$2:$A$4</c:f>
              <c:strCache>
                <c:ptCount val="3"/>
                <c:pt idx="0">
                  <c:v>iSER/zfs</c:v>
                </c:pt>
                <c:pt idx="1">
                  <c:v>glusterfs</c:v>
                </c:pt>
                <c:pt idx="2">
                  <c:v>lustrefs</c:v>
                </c:pt>
              </c:strCache>
            </c:strRef>
          </c:cat>
          <c:val>
            <c:numRef>
              <c:f>Tabelle1!$C$2:$C$4</c:f>
              <c:numCache>
                <c:formatCode>General</c:formatCode>
                <c:ptCount val="3"/>
                <c:pt idx="0">
                  <c:v>128</c:v>
                </c:pt>
                <c:pt idx="1">
                  <c:v>185</c:v>
                </c:pt>
                <c:pt idx="2">
                  <c:v>188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585B-461A-96B1-35C75BB6B88B}"/>
            </c:ext>
          </c:extLst>
        </c:ser>
        <c:ser>
          <c:idx val="2"/>
          <c:order val="2"/>
          <c:tx>
            <c:strRef>
              <c:f>Tabelle1!$D$1</c:f>
              <c:strCache>
                <c:ptCount val="1"/>
                <c:pt idx="0">
                  <c:v>c1701(dd)</c:v>
                </c:pt>
              </c:strCache>
            </c:strRef>
          </c:tx>
          <c:spPr>
            <a:solidFill>
              <a:schemeClr val="accent3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Tabelle1!$A$2:$A$4</c:f>
              <c:strCache>
                <c:ptCount val="3"/>
                <c:pt idx="0">
                  <c:v>iSER/zfs</c:v>
                </c:pt>
                <c:pt idx="1">
                  <c:v>glusterfs</c:v>
                </c:pt>
                <c:pt idx="2">
                  <c:v>lustrefs</c:v>
                </c:pt>
              </c:strCache>
            </c:strRef>
          </c:cat>
          <c:val>
            <c:numRef>
              <c:f>Tabelle1!$D$2:$D$4</c:f>
              <c:numCache>
                <c:formatCode>General</c:formatCode>
                <c:ptCount val="3"/>
                <c:pt idx="0">
                  <c:v>95</c:v>
                </c:pt>
                <c:pt idx="1">
                  <c:v>382</c:v>
                </c:pt>
                <c:pt idx="2">
                  <c:v>123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585B-461A-96B1-35C75BB6B88B}"/>
            </c:ext>
          </c:extLst>
        </c:ser>
        <c:ser>
          <c:idx val="1"/>
          <c:order val="3"/>
          <c:tx>
            <c:strRef>
              <c:f>Tabelle1!$E$1</c:f>
              <c:strCache>
                <c:ptCount val="1"/>
                <c:pt idx="0">
                  <c:v>c1701(md5sum)</c:v>
                </c:pt>
              </c:strCache>
            </c:strRef>
          </c:tx>
          <c:spPr>
            <a:solidFill>
              <a:schemeClr val="accent2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Tabelle1!$A$2:$A$4</c:f>
              <c:strCache>
                <c:ptCount val="3"/>
                <c:pt idx="0">
                  <c:v>iSER/zfs</c:v>
                </c:pt>
                <c:pt idx="1">
                  <c:v>glusterfs</c:v>
                </c:pt>
                <c:pt idx="2">
                  <c:v>lustrefs</c:v>
                </c:pt>
              </c:strCache>
            </c:strRef>
          </c:cat>
          <c:val>
            <c:numRef>
              <c:f>Tabelle1!$E$2:$E$4</c:f>
              <c:numCache>
                <c:formatCode>General</c:formatCode>
                <c:ptCount val="3"/>
                <c:pt idx="0">
                  <c:v>131</c:v>
                </c:pt>
                <c:pt idx="1">
                  <c:v>432</c:v>
                </c:pt>
                <c:pt idx="2">
                  <c:v>135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85B-461A-96B1-35C75BB6B88B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540227008"/>
        <c:axId val="540228648"/>
      </c:barChart>
      <c:catAx>
        <c:axId val="540227008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FS type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97" b="1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de-DE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540228648"/>
        <c:crosses val="autoZero"/>
        <c:auto val="1"/>
        <c:lblAlgn val="ctr"/>
        <c:lblOffset val="100"/>
        <c:noMultiLvlLbl val="0"/>
      </c:catAx>
      <c:valAx>
        <c:axId val="540228648"/>
        <c:scaling>
          <c:orientation val="minMax"/>
        </c:scaling>
        <c:delete val="0"/>
        <c:axPos val="b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Seconds(less is better)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97" b="1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de-DE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5402270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T4 GPU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Inference</c:v>
                </c:pt>
              </c:strCache>
            </c:strRef>
          </c:tx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Tabelle1!$A$2:$A$5</c:f>
              <c:strCache>
                <c:ptCount val="4"/>
                <c:pt idx="0">
                  <c:v>Docker</c:v>
                </c:pt>
                <c:pt idx="1">
                  <c:v>VM</c:v>
                </c:pt>
                <c:pt idx="2">
                  <c:v>AI-Ranking</c:v>
                </c:pt>
                <c:pt idx="3">
                  <c:v>RTX 2080Ti</c:v>
                </c:pt>
              </c:strCache>
            </c:strRef>
          </c:cat>
          <c:val>
            <c:numRef>
              <c:f>Tabelle1!$B$2:$B$5</c:f>
              <c:numCache>
                <c:formatCode>General</c:formatCode>
                <c:ptCount val="4"/>
                <c:pt idx="0">
                  <c:v>7213</c:v>
                </c:pt>
                <c:pt idx="1">
                  <c:v>7271</c:v>
                </c:pt>
                <c:pt idx="2">
                  <c:v>6923</c:v>
                </c:pt>
                <c:pt idx="3">
                  <c:v>15373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5CE-4843-83D4-B3A02E1F7ABB}"/>
            </c:ext>
          </c:extLst>
        </c:ser>
        <c:ser>
          <c:idx val="1"/>
          <c:order val="1"/>
          <c:tx>
            <c:strRef>
              <c:f>Tabelle1!$C$1</c:f>
              <c:strCache>
                <c:ptCount val="1"/>
                <c:pt idx="0">
                  <c:v>Training</c:v>
                </c:pt>
              </c:strCache>
            </c:strRef>
          </c:tx>
          <c:spPr>
            <a:solidFill>
              <a:schemeClr val="accent2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Tabelle1!$A$2:$A$5</c:f>
              <c:strCache>
                <c:ptCount val="4"/>
                <c:pt idx="0">
                  <c:v>Docker</c:v>
                </c:pt>
                <c:pt idx="1">
                  <c:v>VM</c:v>
                </c:pt>
                <c:pt idx="2">
                  <c:v>AI-Ranking</c:v>
                </c:pt>
                <c:pt idx="3">
                  <c:v>RTX 2080Ti</c:v>
                </c:pt>
              </c:strCache>
            </c:strRef>
          </c:cat>
          <c:val>
            <c:numRef>
              <c:f>Tabelle1!$C$2:$C$5</c:f>
              <c:numCache>
                <c:formatCode>General</c:formatCode>
                <c:ptCount val="4"/>
                <c:pt idx="0">
                  <c:v>7667</c:v>
                </c:pt>
                <c:pt idx="1">
                  <c:v>7863</c:v>
                </c:pt>
                <c:pt idx="2">
                  <c:v>7635</c:v>
                </c:pt>
                <c:pt idx="3">
                  <c:v>15709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5CE-4843-83D4-B3A02E1F7ABB}"/>
            </c:ext>
          </c:extLst>
        </c:ser>
        <c:ser>
          <c:idx val="2"/>
          <c:order val="2"/>
          <c:tx>
            <c:strRef>
              <c:f>Tabelle1!$D$1</c:f>
              <c:strCache>
                <c:ptCount val="1"/>
                <c:pt idx="0">
                  <c:v>AI</c:v>
                </c:pt>
              </c:strCache>
            </c:strRef>
          </c:tx>
          <c:spPr>
            <a:solidFill>
              <a:schemeClr val="accent3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Tabelle1!$A$2:$A$5</c:f>
              <c:strCache>
                <c:ptCount val="4"/>
                <c:pt idx="0">
                  <c:v>Docker</c:v>
                </c:pt>
                <c:pt idx="1">
                  <c:v>VM</c:v>
                </c:pt>
                <c:pt idx="2">
                  <c:v>AI-Ranking</c:v>
                </c:pt>
                <c:pt idx="3">
                  <c:v>RTX 2080Ti</c:v>
                </c:pt>
              </c:strCache>
            </c:strRef>
          </c:cat>
          <c:val>
            <c:numRef>
              <c:f>Tabelle1!$D$2:$D$5</c:f>
              <c:numCache>
                <c:formatCode>General</c:formatCode>
                <c:ptCount val="4"/>
                <c:pt idx="0">
                  <c:v>14880</c:v>
                </c:pt>
                <c:pt idx="1">
                  <c:v>15134</c:v>
                </c:pt>
                <c:pt idx="2">
                  <c:v>14558</c:v>
                </c:pt>
                <c:pt idx="3">
                  <c:v>31082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5CE-4843-83D4-B3A02E1F7ABB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10030832"/>
        <c:axId val="10033784"/>
      </c:barChart>
      <c:catAx>
        <c:axId val="100308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10033784"/>
        <c:crosses val="autoZero"/>
        <c:auto val="1"/>
        <c:lblAlgn val="ctr"/>
        <c:lblOffset val="100"/>
        <c:noMultiLvlLbl val="0"/>
      </c:catAx>
      <c:valAx>
        <c:axId val="10033784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100308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1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05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895C47C-E324-4FB5-9B18-401A68960922}" type="doc">
      <dgm:prSet loTypeId="urn:microsoft.com/office/officeart/2009/3/layout/Phased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1762B877-819D-42EB-93E3-05F4F6A86FBC}">
      <dgm:prSet phldrT="[Text]"/>
      <dgm:spPr/>
      <dgm:t>
        <a:bodyPr/>
        <a:lstStyle/>
        <a:p>
          <a:r>
            <a:rPr lang="de-DE" dirty="0" err="1" smtClean="0"/>
            <a:t>gitlab</a:t>
          </a:r>
          <a:endParaRPr lang="de-DE" dirty="0"/>
        </a:p>
      </dgm:t>
    </dgm:pt>
    <dgm:pt modelId="{BB506717-2EDF-4F2E-9BE9-87CFA95E1286}" type="parTrans" cxnId="{E9F3C97A-25DC-45CD-AE5D-30F820D7ACE1}">
      <dgm:prSet/>
      <dgm:spPr/>
      <dgm:t>
        <a:bodyPr/>
        <a:lstStyle/>
        <a:p>
          <a:endParaRPr lang="de-DE"/>
        </a:p>
      </dgm:t>
    </dgm:pt>
    <dgm:pt modelId="{141637A1-C311-41AF-B69D-1C57778EBDCA}" type="sibTrans" cxnId="{E9F3C97A-25DC-45CD-AE5D-30F820D7ACE1}">
      <dgm:prSet/>
      <dgm:spPr/>
      <dgm:t>
        <a:bodyPr/>
        <a:lstStyle/>
        <a:p>
          <a:endParaRPr lang="de-DE"/>
        </a:p>
      </dgm:t>
    </dgm:pt>
    <dgm:pt modelId="{01BC0887-FA82-4010-A645-13394AEFF605}">
      <dgm:prSet phldrT="[Text]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r>
            <a:rPr lang="de-DE" dirty="0" err="1" smtClean="0"/>
            <a:t>python</a:t>
          </a:r>
          <a:endParaRPr lang="de-DE" dirty="0"/>
        </a:p>
      </dgm:t>
    </dgm:pt>
    <dgm:pt modelId="{CDD95310-B649-4016-A67C-33C6DE8DFD9D}" type="parTrans" cxnId="{7A1BE29F-0396-4CDF-A101-F28FDBA5501C}">
      <dgm:prSet/>
      <dgm:spPr/>
      <dgm:t>
        <a:bodyPr/>
        <a:lstStyle/>
        <a:p>
          <a:endParaRPr lang="de-DE"/>
        </a:p>
      </dgm:t>
    </dgm:pt>
    <dgm:pt modelId="{2D8B110C-0561-401A-AD94-D64F3F8CC41D}" type="sibTrans" cxnId="{7A1BE29F-0396-4CDF-A101-F28FDBA5501C}">
      <dgm:prSet/>
      <dgm:spPr/>
      <dgm:t>
        <a:bodyPr/>
        <a:lstStyle/>
        <a:p>
          <a:endParaRPr lang="de-DE"/>
        </a:p>
      </dgm:t>
    </dgm:pt>
    <dgm:pt modelId="{8F13AE13-EB5E-431B-AE9A-5CC9501A0E1C}">
      <dgm:prSet phldrT="[Text]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r>
            <a:rPr lang="de-DE" dirty="0" err="1" smtClean="0"/>
            <a:t>docker</a:t>
          </a:r>
          <a:endParaRPr lang="de-DE" dirty="0"/>
        </a:p>
      </dgm:t>
    </dgm:pt>
    <dgm:pt modelId="{DFA10EF5-9C1D-4126-B7F5-3407A3B39329}" type="parTrans" cxnId="{3DCED515-7027-4A67-8EB8-9E8B2F2CB3A7}">
      <dgm:prSet/>
      <dgm:spPr/>
      <dgm:t>
        <a:bodyPr/>
        <a:lstStyle/>
        <a:p>
          <a:endParaRPr lang="de-DE"/>
        </a:p>
      </dgm:t>
    </dgm:pt>
    <dgm:pt modelId="{08A14613-FD6A-4F30-BF95-E652AD9CA887}" type="sibTrans" cxnId="{3DCED515-7027-4A67-8EB8-9E8B2F2CB3A7}">
      <dgm:prSet/>
      <dgm:spPr/>
      <dgm:t>
        <a:bodyPr/>
        <a:lstStyle/>
        <a:p>
          <a:endParaRPr lang="de-DE"/>
        </a:p>
      </dgm:t>
    </dgm:pt>
    <dgm:pt modelId="{76124D92-ED2E-48A8-BD2D-D5C8FEC8030C}">
      <dgm:prSet phldrT="[Text]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r>
            <a:rPr lang="de-DE" dirty="0" smtClean="0"/>
            <a:t>CI</a:t>
          </a:r>
          <a:endParaRPr lang="de-DE" dirty="0"/>
        </a:p>
      </dgm:t>
    </dgm:pt>
    <dgm:pt modelId="{B339AD1C-2AA7-47D2-BC8C-6343900D3754}" type="parTrans" cxnId="{7B36A8CD-31AF-49FE-8424-BA57A1CD3E2F}">
      <dgm:prSet/>
      <dgm:spPr/>
      <dgm:t>
        <a:bodyPr/>
        <a:lstStyle/>
        <a:p>
          <a:endParaRPr lang="de-DE"/>
        </a:p>
      </dgm:t>
    </dgm:pt>
    <dgm:pt modelId="{C12BA125-1743-4239-B0F5-2D8C4CFBDA57}" type="sibTrans" cxnId="{7B36A8CD-31AF-49FE-8424-BA57A1CD3E2F}">
      <dgm:prSet/>
      <dgm:spPr/>
      <dgm:t>
        <a:bodyPr/>
        <a:lstStyle/>
        <a:p>
          <a:endParaRPr lang="de-DE"/>
        </a:p>
      </dgm:t>
    </dgm:pt>
    <dgm:pt modelId="{C937D12A-A4D5-416B-BCA9-CB80346DC9CB}">
      <dgm:prSet phldrT="[Text]"/>
      <dgm:spPr/>
      <dgm:t>
        <a:bodyPr/>
        <a:lstStyle/>
        <a:p>
          <a:r>
            <a:rPr lang="en-US" noProof="0" dirty="0" smtClean="0"/>
            <a:t>deployment</a:t>
          </a:r>
          <a:endParaRPr lang="en-US" noProof="0" dirty="0"/>
        </a:p>
      </dgm:t>
    </dgm:pt>
    <dgm:pt modelId="{09BE74C2-D136-4FAE-9FDF-E7A6D82AED65}" type="parTrans" cxnId="{B3F24049-0873-4900-8FCC-B9711DE0548B}">
      <dgm:prSet/>
      <dgm:spPr/>
      <dgm:t>
        <a:bodyPr/>
        <a:lstStyle/>
        <a:p>
          <a:endParaRPr lang="de-DE"/>
        </a:p>
      </dgm:t>
    </dgm:pt>
    <dgm:pt modelId="{B2C6F18B-E3B5-4CB2-B5A2-B5793B212DF7}" type="sibTrans" cxnId="{B3F24049-0873-4900-8FCC-B9711DE0548B}">
      <dgm:prSet/>
      <dgm:spPr/>
      <dgm:t>
        <a:bodyPr/>
        <a:lstStyle/>
        <a:p>
          <a:endParaRPr lang="de-DE"/>
        </a:p>
      </dgm:t>
    </dgm:pt>
    <dgm:pt modelId="{7F5B8FA5-69E6-4646-86AA-597273D507E8}">
      <dgm:prSet phldrT="[Text]" custT="1"/>
      <dgm:spPr/>
      <dgm:t>
        <a:bodyPr/>
        <a:lstStyle/>
        <a:p>
          <a:r>
            <a:rPr lang="de-DE" sz="1400" dirty="0" smtClean="0"/>
            <a:t>Stage</a:t>
          </a:r>
          <a:endParaRPr lang="de-DE" sz="1400" dirty="0"/>
        </a:p>
      </dgm:t>
    </dgm:pt>
    <dgm:pt modelId="{14D131D0-D197-4243-855D-9786671F1905}" type="parTrans" cxnId="{B08821BF-2DA3-4B52-BC4E-7B349665CEA0}">
      <dgm:prSet/>
      <dgm:spPr/>
      <dgm:t>
        <a:bodyPr/>
        <a:lstStyle/>
        <a:p>
          <a:endParaRPr lang="de-DE"/>
        </a:p>
      </dgm:t>
    </dgm:pt>
    <dgm:pt modelId="{408A064D-20A6-45BD-A322-3DFFB851FF68}" type="sibTrans" cxnId="{B08821BF-2DA3-4B52-BC4E-7B349665CEA0}">
      <dgm:prSet/>
      <dgm:spPr/>
      <dgm:t>
        <a:bodyPr/>
        <a:lstStyle/>
        <a:p>
          <a:endParaRPr lang="de-DE"/>
        </a:p>
      </dgm:t>
    </dgm:pt>
    <dgm:pt modelId="{1D826E37-86FF-4F04-B287-3C48A1440593}">
      <dgm:prSet phldrT="[Text]"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de-DE" sz="900" dirty="0" smtClean="0"/>
            <a:t>Produktion</a:t>
          </a:r>
          <a:endParaRPr lang="de-DE" sz="900" dirty="0"/>
        </a:p>
      </dgm:t>
    </dgm:pt>
    <dgm:pt modelId="{C1FA9DC4-9074-42C2-B97D-973E8A0D0C39}" type="parTrans" cxnId="{864E6006-A31A-4E55-ACB1-F9F8D8601A43}">
      <dgm:prSet/>
      <dgm:spPr/>
      <dgm:t>
        <a:bodyPr/>
        <a:lstStyle/>
        <a:p>
          <a:endParaRPr lang="de-DE"/>
        </a:p>
      </dgm:t>
    </dgm:pt>
    <dgm:pt modelId="{A4591DB5-7B81-40D6-B438-F7914839C576}" type="sibTrans" cxnId="{864E6006-A31A-4E55-ACB1-F9F8D8601A43}">
      <dgm:prSet/>
      <dgm:spPr/>
      <dgm:t>
        <a:bodyPr/>
        <a:lstStyle/>
        <a:p>
          <a:endParaRPr lang="de-DE"/>
        </a:p>
      </dgm:t>
    </dgm:pt>
    <dgm:pt modelId="{C5B0A2E9-8DC2-4AF7-9A5C-83E34AD82441}">
      <dgm:prSet phldrT="[Text]"/>
      <dgm:spPr/>
      <dgm:t>
        <a:bodyPr/>
        <a:lstStyle/>
        <a:p>
          <a:r>
            <a:rPr lang="de-DE" dirty="0" smtClean="0"/>
            <a:t>APP</a:t>
          </a:r>
          <a:endParaRPr lang="de-DE" dirty="0"/>
        </a:p>
      </dgm:t>
    </dgm:pt>
    <dgm:pt modelId="{CF20C77B-0E04-481F-8DF1-E25F996B6FA5}" type="parTrans" cxnId="{D5B11395-44BF-4836-AC55-F7571089649A}">
      <dgm:prSet/>
      <dgm:spPr/>
      <dgm:t>
        <a:bodyPr/>
        <a:lstStyle/>
        <a:p>
          <a:endParaRPr lang="de-DE"/>
        </a:p>
      </dgm:t>
    </dgm:pt>
    <dgm:pt modelId="{E8DB818A-F6C6-4282-BEF0-55DC2BDD55EB}" type="sibTrans" cxnId="{D5B11395-44BF-4836-AC55-F7571089649A}">
      <dgm:prSet/>
      <dgm:spPr/>
      <dgm:t>
        <a:bodyPr/>
        <a:lstStyle/>
        <a:p>
          <a:endParaRPr lang="de-DE"/>
        </a:p>
      </dgm:t>
    </dgm:pt>
    <dgm:pt modelId="{5443DDE1-6D2B-46B7-9BAF-E9CF4E7E84D9}">
      <dgm:prSet phldrT="[Text]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de-DE" dirty="0" smtClean="0"/>
            <a:t>WEB</a:t>
          </a:r>
        </a:p>
        <a:p>
          <a:r>
            <a:rPr lang="de-DE" dirty="0" smtClean="0"/>
            <a:t>Service</a:t>
          </a:r>
          <a:endParaRPr lang="de-DE" dirty="0"/>
        </a:p>
      </dgm:t>
    </dgm:pt>
    <dgm:pt modelId="{A7D09DB4-19C3-4C27-8CD8-D45A124194FD}" type="parTrans" cxnId="{733931EA-7BE3-43F8-9803-A7ED558DD018}">
      <dgm:prSet/>
      <dgm:spPr/>
      <dgm:t>
        <a:bodyPr/>
        <a:lstStyle/>
        <a:p>
          <a:endParaRPr lang="de-DE"/>
        </a:p>
      </dgm:t>
    </dgm:pt>
    <dgm:pt modelId="{1C268576-49A5-44D9-A744-6849954BEAF1}" type="sibTrans" cxnId="{733931EA-7BE3-43F8-9803-A7ED558DD018}">
      <dgm:prSet/>
      <dgm:spPr/>
      <dgm:t>
        <a:bodyPr/>
        <a:lstStyle/>
        <a:p>
          <a:endParaRPr lang="de-DE"/>
        </a:p>
      </dgm:t>
    </dgm:pt>
    <dgm:pt modelId="{00E5606F-CF16-4815-92C9-D9C40D175621}" type="pres">
      <dgm:prSet presAssocID="{D895C47C-E324-4FB5-9B18-401A68960922}" presName="Name0" presStyleCnt="0">
        <dgm:presLayoutVars>
          <dgm:chMax val="3"/>
          <dgm:chPref val="3"/>
          <dgm:bulletEnabled val="1"/>
          <dgm:dir/>
          <dgm:animLvl val="lvl"/>
        </dgm:presLayoutVars>
      </dgm:prSet>
      <dgm:spPr/>
      <dgm:t>
        <a:bodyPr/>
        <a:lstStyle/>
        <a:p>
          <a:endParaRPr lang="de-DE"/>
        </a:p>
      </dgm:t>
    </dgm:pt>
    <dgm:pt modelId="{0473DD80-795D-4EF1-B49A-5026A773830B}" type="pres">
      <dgm:prSet presAssocID="{D895C47C-E324-4FB5-9B18-401A68960922}" presName="arc1" presStyleLbl="node1" presStyleIdx="0" presStyleCnt="4"/>
      <dgm:spPr/>
    </dgm:pt>
    <dgm:pt modelId="{43F5394C-248F-4020-B2B5-138F35D068F1}" type="pres">
      <dgm:prSet presAssocID="{D895C47C-E324-4FB5-9B18-401A68960922}" presName="arc3" presStyleLbl="node1" presStyleIdx="1" presStyleCnt="4"/>
      <dgm:spPr/>
    </dgm:pt>
    <dgm:pt modelId="{8E0588A1-9E9F-4B27-B9E8-E3A45B69B884}" type="pres">
      <dgm:prSet presAssocID="{D895C47C-E324-4FB5-9B18-401A68960922}" presName="parentText2" presStyleLbl="revTx" presStyleIdx="0" presStyleCnt="3">
        <dgm:presLayoutVars>
          <dgm:chMax val="4"/>
          <dgm:chPref val="3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62698F36-32A2-4FEA-BD15-8435142E73C8}" type="pres">
      <dgm:prSet presAssocID="{D895C47C-E324-4FB5-9B18-401A68960922}" presName="arc2" presStyleLbl="node1" presStyleIdx="2" presStyleCnt="4"/>
      <dgm:spPr/>
    </dgm:pt>
    <dgm:pt modelId="{5E74E188-90FB-454B-BF96-892FA503E11F}" type="pres">
      <dgm:prSet presAssocID="{D895C47C-E324-4FB5-9B18-401A68960922}" presName="arc4" presStyleLbl="node1" presStyleIdx="3" presStyleCnt="4"/>
      <dgm:spPr/>
    </dgm:pt>
    <dgm:pt modelId="{B9E64929-5881-44D9-B85B-D9D8D915F024}" type="pres">
      <dgm:prSet presAssocID="{D895C47C-E324-4FB5-9B18-401A68960922}" presName="parentText3" presStyleLbl="revTx" presStyleIdx="1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46572736-32DE-4154-8D81-C8C06BBAB32C}" type="pres">
      <dgm:prSet presAssocID="{D895C47C-E324-4FB5-9B18-401A68960922}" presName="middleComposite" presStyleCnt="0"/>
      <dgm:spPr/>
    </dgm:pt>
    <dgm:pt modelId="{2CE59134-38F4-4555-9B1D-FEFA119BE34E}" type="pres">
      <dgm:prSet presAssocID="{7F5B8FA5-69E6-4646-86AA-597273D507E8}" presName="circ1" presStyleLbl="vennNode1" presStyleIdx="0" presStyleCnt="8"/>
      <dgm:spPr/>
      <dgm:t>
        <a:bodyPr/>
        <a:lstStyle/>
        <a:p>
          <a:endParaRPr lang="de-DE"/>
        </a:p>
      </dgm:t>
    </dgm:pt>
    <dgm:pt modelId="{72AB1B67-07BE-4269-A31F-4A3B1870A88F}" type="pres">
      <dgm:prSet presAssocID="{7F5B8FA5-69E6-4646-86AA-597273D507E8}" presName="circ1Tx" presStyleLbl="revTx" presStyleIdx="1" presStyleCnt="3">
        <dgm:presLayoutVars>
          <dgm:chMax val="0"/>
          <dgm:chPref val="0"/>
        </dgm:presLayoutVars>
      </dgm:prSet>
      <dgm:spPr/>
      <dgm:t>
        <a:bodyPr/>
        <a:lstStyle/>
        <a:p>
          <a:endParaRPr lang="de-DE"/>
        </a:p>
      </dgm:t>
    </dgm:pt>
    <dgm:pt modelId="{01C66F2B-2B04-4F65-9393-5D13AAAAF4F8}" type="pres">
      <dgm:prSet presAssocID="{1D826E37-86FF-4F04-B287-3C48A1440593}" presName="circ2" presStyleLbl="vennNode1" presStyleIdx="1" presStyleCnt="8"/>
      <dgm:spPr/>
      <dgm:t>
        <a:bodyPr/>
        <a:lstStyle/>
        <a:p>
          <a:endParaRPr lang="de-DE"/>
        </a:p>
      </dgm:t>
    </dgm:pt>
    <dgm:pt modelId="{B1E1C37B-C040-4353-B77F-FEBDD57DFC84}" type="pres">
      <dgm:prSet presAssocID="{1D826E37-86FF-4F04-B287-3C48A1440593}" presName="circ2Tx" presStyleLbl="revTx" presStyleIdx="1" presStyleCnt="3">
        <dgm:presLayoutVars>
          <dgm:chMax val="0"/>
          <dgm:chPref val="0"/>
        </dgm:presLayoutVars>
      </dgm:prSet>
      <dgm:spPr/>
      <dgm:t>
        <a:bodyPr/>
        <a:lstStyle/>
        <a:p>
          <a:endParaRPr lang="de-DE"/>
        </a:p>
      </dgm:t>
    </dgm:pt>
    <dgm:pt modelId="{6B4A4B56-4C11-4584-B5D6-2024E3CB3DD1}" type="pres">
      <dgm:prSet presAssocID="{D895C47C-E324-4FB5-9B18-401A68960922}" presName="leftComposite" presStyleCnt="0"/>
      <dgm:spPr/>
    </dgm:pt>
    <dgm:pt modelId="{3286ED00-3969-4A2D-AECE-6547E435982F}" type="pres">
      <dgm:prSet presAssocID="{01BC0887-FA82-4010-A645-13394AEFF605}" presName="childText1_1" presStyleLbl="vennNode1" presStyleIdx="2" presStyleCnt="8" custLinFactNeighborX="-2191" custLinFactNeighborY="-2370">
        <dgm:presLayoutVars>
          <dgm:chMax val="0"/>
          <dgm:chPref val="0"/>
        </dgm:presLayoutVars>
      </dgm:prSet>
      <dgm:spPr/>
      <dgm:t>
        <a:bodyPr/>
        <a:lstStyle/>
        <a:p>
          <a:endParaRPr lang="de-DE"/>
        </a:p>
      </dgm:t>
    </dgm:pt>
    <dgm:pt modelId="{63264B44-B7D7-4E71-BD14-0660446F51E3}" type="pres">
      <dgm:prSet presAssocID="{01BC0887-FA82-4010-A645-13394AEFF605}" presName="ellipse1" presStyleLbl="vennNode1" presStyleIdx="3" presStyleCnt="8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ln/>
      </dgm:spPr>
    </dgm:pt>
    <dgm:pt modelId="{A4163CF6-7D6E-42B4-9B5E-5EF313A9BB28}" type="pres">
      <dgm:prSet presAssocID="{01BC0887-FA82-4010-A645-13394AEFF605}" presName="ellipse2" presStyleLbl="vennNode1" presStyleIdx="4" presStyleCnt="8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ln/>
      </dgm:spPr>
    </dgm:pt>
    <dgm:pt modelId="{D448A80F-609F-4F51-B4A1-EFC10CCD5209}" type="pres">
      <dgm:prSet presAssocID="{8F13AE13-EB5E-431B-AE9A-5CC9501A0E1C}" presName="childText1_2" presStyleLbl="vennNode1" presStyleIdx="5" presStyleCnt="8">
        <dgm:presLayoutVars>
          <dgm:chMax val="0"/>
          <dgm:chPref val="0"/>
        </dgm:presLayoutVars>
      </dgm:prSet>
      <dgm:spPr/>
      <dgm:t>
        <a:bodyPr/>
        <a:lstStyle/>
        <a:p>
          <a:endParaRPr lang="de-DE"/>
        </a:p>
      </dgm:t>
    </dgm:pt>
    <dgm:pt modelId="{6EE129E8-115B-446D-B2E0-7079A5F47EA5}" type="pres">
      <dgm:prSet presAssocID="{8F13AE13-EB5E-431B-AE9A-5CC9501A0E1C}" presName="ellipse3" presStyleLbl="vennNode1" presStyleIdx="6" presStyleCnt="8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ln/>
      </dgm:spPr>
    </dgm:pt>
    <dgm:pt modelId="{C903CE1E-5954-48A9-B415-A1957879EC2E}" type="pres">
      <dgm:prSet presAssocID="{76124D92-ED2E-48A8-BD2D-D5C8FEC8030C}" presName="childText1_3" presStyleLbl="vennNode1" presStyleIdx="7" presStyleCnt="8">
        <dgm:presLayoutVars>
          <dgm:chMax val="0"/>
          <dgm:chPref val="0"/>
        </dgm:presLayoutVars>
      </dgm:prSet>
      <dgm:spPr/>
      <dgm:t>
        <a:bodyPr/>
        <a:lstStyle/>
        <a:p>
          <a:endParaRPr lang="de-DE"/>
        </a:p>
      </dgm:t>
    </dgm:pt>
    <dgm:pt modelId="{0E97FD57-4042-4243-9FF2-F62684B47DB6}" type="pres">
      <dgm:prSet presAssocID="{D895C47C-E324-4FB5-9B18-401A68960922}" presName="rightChild" presStyleLbl="node2" presStyleIdx="0" presStyleCnt="1">
        <dgm:presLayoutVars>
          <dgm:chMax val="0"/>
          <dgm:chPref val="0"/>
        </dgm:presLayoutVars>
      </dgm:prSet>
      <dgm:spPr/>
      <dgm:t>
        <a:bodyPr/>
        <a:lstStyle/>
        <a:p>
          <a:endParaRPr lang="de-DE"/>
        </a:p>
      </dgm:t>
    </dgm:pt>
    <dgm:pt modelId="{968A85BB-6090-4261-BE05-2270FE6E98AF}" type="pres">
      <dgm:prSet presAssocID="{D895C47C-E324-4FB5-9B18-401A68960922}" presName="parentText1" presStyleLbl="revTx" presStyleIdx="2" presStyleCnt="3">
        <dgm:presLayoutVars>
          <dgm:chMax val="4"/>
          <dgm:chPref val="3"/>
          <dgm:bulletEnabled val="1"/>
        </dgm:presLayoutVars>
      </dgm:prSet>
      <dgm:spPr/>
      <dgm:t>
        <a:bodyPr/>
        <a:lstStyle/>
        <a:p>
          <a:endParaRPr lang="de-DE"/>
        </a:p>
      </dgm:t>
    </dgm:pt>
  </dgm:ptLst>
  <dgm:cxnLst>
    <dgm:cxn modelId="{864E6006-A31A-4E55-ACB1-F9F8D8601A43}" srcId="{C937D12A-A4D5-416B-BCA9-CB80346DC9CB}" destId="{1D826E37-86FF-4F04-B287-3C48A1440593}" srcOrd="1" destOrd="0" parTransId="{C1FA9DC4-9074-42C2-B97D-973E8A0D0C39}" sibTransId="{A4591DB5-7B81-40D6-B438-F7914839C576}"/>
    <dgm:cxn modelId="{7A1BE29F-0396-4CDF-A101-F28FDBA5501C}" srcId="{1762B877-819D-42EB-93E3-05F4F6A86FBC}" destId="{01BC0887-FA82-4010-A645-13394AEFF605}" srcOrd="0" destOrd="0" parTransId="{CDD95310-B649-4016-A67C-33C6DE8DFD9D}" sibTransId="{2D8B110C-0561-401A-AD94-D64F3F8CC41D}"/>
    <dgm:cxn modelId="{9CF8F362-97C8-4C4B-8EDD-65D2A3721BDE}" type="presOf" srcId="{7F5B8FA5-69E6-4646-86AA-597273D507E8}" destId="{2CE59134-38F4-4555-9B1D-FEFA119BE34E}" srcOrd="0" destOrd="0" presId="urn:microsoft.com/office/officeart/2009/3/layout/PhasedProcess"/>
    <dgm:cxn modelId="{733931EA-7BE3-43F8-9803-A7ED558DD018}" srcId="{C5B0A2E9-8DC2-4AF7-9A5C-83E34AD82441}" destId="{5443DDE1-6D2B-46B7-9BAF-E9CF4E7E84D9}" srcOrd="0" destOrd="0" parTransId="{A7D09DB4-19C3-4C27-8CD8-D45A124194FD}" sibTransId="{1C268576-49A5-44D9-A744-6849954BEAF1}"/>
    <dgm:cxn modelId="{E4258993-8871-423E-9112-6BBBD64FCF38}" type="presOf" srcId="{5443DDE1-6D2B-46B7-9BAF-E9CF4E7E84D9}" destId="{0E97FD57-4042-4243-9FF2-F62684B47DB6}" srcOrd="0" destOrd="0" presId="urn:microsoft.com/office/officeart/2009/3/layout/PhasedProcess"/>
    <dgm:cxn modelId="{7B36A8CD-31AF-49FE-8424-BA57A1CD3E2F}" srcId="{1762B877-819D-42EB-93E3-05F4F6A86FBC}" destId="{76124D92-ED2E-48A8-BD2D-D5C8FEC8030C}" srcOrd="2" destOrd="0" parTransId="{B339AD1C-2AA7-47D2-BC8C-6343900D3754}" sibTransId="{C12BA125-1743-4239-B0F5-2D8C4CFBDA57}"/>
    <dgm:cxn modelId="{487A5F44-8A1C-490A-9C3F-4D364F9F4A35}" type="presOf" srcId="{7F5B8FA5-69E6-4646-86AA-597273D507E8}" destId="{72AB1B67-07BE-4269-A31F-4A3B1870A88F}" srcOrd="1" destOrd="0" presId="urn:microsoft.com/office/officeart/2009/3/layout/PhasedProcess"/>
    <dgm:cxn modelId="{01B18150-999F-41B9-832E-C15BFED81805}" type="presOf" srcId="{8F13AE13-EB5E-431B-AE9A-5CC9501A0E1C}" destId="{D448A80F-609F-4F51-B4A1-EFC10CCD5209}" srcOrd="0" destOrd="0" presId="urn:microsoft.com/office/officeart/2009/3/layout/PhasedProcess"/>
    <dgm:cxn modelId="{19AA82AF-03BF-4724-AEB2-5BF2A74DCF37}" type="presOf" srcId="{1D826E37-86FF-4F04-B287-3C48A1440593}" destId="{01C66F2B-2B04-4F65-9393-5D13AAAAF4F8}" srcOrd="0" destOrd="0" presId="urn:microsoft.com/office/officeart/2009/3/layout/PhasedProcess"/>
    <dgm:cxn modelId="{5EB00519-2A25-4809-B9EC-5D75122FA972}" type="presOf" srcId="{1762B877-819D-42EB-93E3-05F4F6A86FBC}" destId="{968A85BB-6090-4261-BE05-2270FE6E98AF}" srcOrd="0" destOrd="0" presId="urn:microsoft.com/office/officeart/2009/3/layout/PhasedProcess"/>
    <dgm:cxn modelId="{76972D0C-3924-458F-953C-5687216DB02D}" type="presOf" srcId="{1D826E37-86FF-4F04-B287-3C48A1440593}" destId="{B1E1C37B-C040-4353-B77F-FEBDD57DFC84}" srcOrd="1" destOrd="0" presId="urn:microsoft.com/office/officeart/2009/3/layout/PhasedProcess"/>
    <dgm:cxn modelId="{C9FE002E-1A62-4FB5-BD59-5F761C86BDFB}" type="presOf" srcId="{C5B0A2E9-8DC2-4AF7-9A5C-83E34AD82441}" destId="{B9E64929-5881-44D9-B85B-D9D8D915F024}" srcOrd="0" destOrd="0" presId="urn:microsoft.com/office/officeart/2009/3/layout/PhasedProcess"/>
    <dgm:cxn modelId="{3DCED515-7027-4A67-8EB8-9E8B2F2CB3A7}" srcId="{1762B877-819D-42EB-93E3-05F4F6A86FBC}" destId="{8F13AE13-EB5E-431B-AE9A-5CC9501A0E1C}" srcOrd="1" destOrd="0" parTransId="{DFA10EF5-9C1D-4126-B7F5-3407A3B39329}" sibTransId="{08A14613-FD6A-4F30-BF95-E652AD9CA887}"/>
    <dgm:cxn modelId="{D5B11395-44BF-4836-AC55-F7571089649A}" srcId="{D895C47C-E324-4FB5-9B18-401A68960922}" destId="{C5B0A2E9-8DC2-4AF7-9A5C-83E34AD82441}" srcOrd="2" destOrd="0" parTransId="{CF20C77B-0E04-481F-8DF1-E25F996B6FA5}" sibTransId="{E8DB818A-F6C6-4282-BEF0-55DC2BDD55EB}"/>
    <dgm:cxn modelId="{8F1EA1A7-2D73-4423-8C01-8BE84097A8DA}" type="presOf" srcId="{76124D92-ED2E-48A8-BD2D-D5C8FEC8030C}" destId="{C903CE1E-5954-48A9-B415-A1957879EC2E}" srcOrd="0" destOrd="0" presId="urn:microsoft.com/office/officeart/2009/3/layout/PhasedProcess"/>
    <dgm:cxn modelId="{4E8E9A5E-0E99-493D-9412-17A236D23315}" type="presOf" srcId="{01BC0887-FA82-4010-A645-13394AEFF605}" destId="{3286ED00-3969-4A2D-AECE-6547E435982F}" srcOrd="0" destOrd="0" presId="urn:microsoft.com/office/officeart/2009/3/layout/PhasedProcess"/>
    <dgm:cxn modelId="{E9F3C97A-25DC-45CD-AE5D-30F820D7ACE1}" srcId="{D895C47C-E324-4FB5-9B18-401A68960922}" destId="{1762B877-819D-42EB-93E3-05F4F6A86FBC}" srcOrd="0" destOrd="0" parTransId="{BB506717-2EDF-4F2E-9BE9-87CFA95E1286}" sibTransId="{141637A1-C311-41AF-B69D-1C57778EBDCA}"/>
    <dgm:cxn modelId="{C86F801A-15B3-4F0C-BAFA-023AE2E03525}" type="presOf" srcId="{D895C47C-E324-4FB5-9B18-401A68960922}" destId="{00E5606F-CF16-4815-92C9-D9C40D175621}" srcOrd="0" destOrd="0" presId="urn:microsoft.com/office/officeart/2009/3/layout/PhasedProcess"/>
    <dgm:cxn modelId="{B08821BF-2DA3-4B52-BC4E-7B349665CEA0}" srcId="{C937D12A-A4D5-416B-BCA9-CB80346DC9CB}" destId="{7F5B8FA5-69E6-4646-86AA-597273D507E8}" srcOrd="0" destOrd="0" parTransId="{14D131D0-D197-4243-855D-9786671F1905}" sibTransId="{408A064D-20A6-45BD-A322-3DFFB851FF68}"/>
    <dgm:cxn modelId="{B3F24049-0873-4900-8FCC-B9711DE0548B}" srcId="{D895C47C-E324-4FB5-9B18-401A68960922}" destId="{C937D12A-A4D5-416B-BCA9-CB80346DC9CB}" srcOrd="1" destOrd="0" parTransId="{09BE74C2-D136-4FAE-9FDF-E7A6D82AED65}" sibTransId="{B2C6F18B-E3B5-4CB2-B5A2-B5793B212DF7}"/>
    <dgm:cxn modelId="{36A62460-46E7-4DC0-B22D-49F13E200AD0}" type="presOf" srcId="{C937D12A-A4D5-416B-BCA9-CB80346DC9CB}" destId="{8E0588A1-9E9F-4B27-B9E8-E3A45B69B884}" srcOrd="0" destOrd="0" presId="urn:microsoft.com/office/officeart/2009/3/layout/PhasedProcess"/>
    <dgm:cxn modelId="{DD354F35-8C3E-4EF2-8C43-94ABACF27CF8}" type="presParOf" srcId="{00E5606F-CF16-4815-92C9-D9C40D175621}" destId="{0473DD80-795D-4EF1-B49A-5026A773830B}" srcOrd="0" destOrd="0" presId="urn:microsoft.com/office/officeart/2009/3/layout/PhasedProcess"/>
    <dgm:cxn modelId="{AA827A61-60BD-4C0B-A263-748688FD4C41}" type="presParOf" srcId="{00E5606F-CF16-4815-92C9-D9C40D175621}" destId="{43F5394C-248F-4020-B2B5-138F35D068F1}" srcOrd="1" destOrd="0" presId="urn:microsoft.com/office/officeart/2009/3/layout/PhasedProcess"/>
    <dgm:cxn modelId="{D181AE30-CAD8-4FCA-AC4A-D8849DF02316}" type="presParOf" srcId="{00E5606F-CF16-4815-92C9-D9C40D175621}" destId="{8E0588A1-9E9F-4B27-B9E8-E3A45B69B884}" srcOrd="2" destOrd="0" presId="urn:microsoft.com/office/officeart/2009/3/layout/PhasedProcess"/>
    <dgm:cxn modelId="{A0A915BC-7263-4193-8E44-6E5F6BB53A02}" type="presParOf" srcId="{00E5606F-CF16-4815-92C9-D9C40D175621}" destId="{62698F36-32A2-4FEA-BD15-8435142E73C8}" srcOrd="3" destOrd="0" presId="urn:microsoft.com/office/officeart/2009/3/layout/PhasedProcess"/>
    <dgm:cxn modelId="{D82D895B-055B-4CC3-A410-F031C7719B45}" type="presParOf" srcId="{00E5606F-CF16-4815-92C9-D9C40D175621}" destId="{5E74E188-90FB-454B-BF96-892FA503E11F}" srcOrd="4" destOrd="0" presId="urn:microsoft.com/office/officeart/2009/3/layout/PhasedProcess"/>
    <dgm:cxn modelId="{7A7DCF8F-A722-4443-BEAA-C3D1F1E38B3A}" type="presParOf" srcId="{00E5606F-CF16-4815-92C9-D9C40D175621}" destId="{B9E64929-5881-44D9-B85B-D9D8D915F024}" srcOrd="5" destOrd="0" presId="urn:microsoft.com/office/officeart/2009/3/layout/PhasedProcess"/>
    <dgm:cxn modelId="{07900EC4-C91C-420F-9911-A6D0DECBA61F}" type="presParOf" srcId="{00E5606F-CF16-4815-92C9-D9C40D175621}" destId="{46572736-32DE-4154-8D81-C8C06BBAB32C}" srcOrd="6" destOrd="0" presId="urn:microsoft.com/office/officeart/2009/3/layout/PhasedProcess"/>
    <dgm:cxn modelId="{9823F9E3-CC03-45D6-ABEF-0E3F648E57BD}" type="presParOf" srcId="{46572736-32DE-4154-8D81-C8C06BBAB32C}" destId="{2CE59134-38F4-4555-9B1D-FEFA119BE34E}" srcOrd="0" destOrd="0" presId="urn:microsoft.com/office/officeart/2009/3/layout/PhasedProcess"/>
    <dgm:cxn modelId="{F48C88E0-1D22-4D61-A09A-2E44212804E7}" type="presParOf" srcId="{46572736-32DE-4154-8D81-C8C06BBAB32C}" destId="{72AB1B67-07BE-4269-A31F-4A3B1870A88F}" srcOrd="1" destOrd="0" presId="urn:microsoft.com/office/officeart/2009/3/layout/PhasedProcess"/>
    <dgm:cxn modelId="{666FDC85-122E-436A-A65A-1D89C6454206}" type="presParOf" srcId="{46572736-32DE-4154-8D81-C8C06BBAB32C}" destId="{01C66F2B-2B04-4F65-9393-5D13AAAAF4F8}" srcOrd="2" destOrd="0" presId="urn:microsoft.com/office/officeart/2009/3/layout/PhasedProcess"/>
    <dgm:cxn modelId="{33F9E979-16CE-44B0-8AC0-E6C506521268}" type="presParOf" srcId="{46572736-32DE-4154-8D81-C8C06BBAB32C}" destId="{B1E1C37B-C040-4353-B77F-FEBDD57DFC84}" srcOrd="3" destOrd="0" presId="urn:microsoft.com/office/officeart/2009/3/layout/PhasedProcess"/>
    <dgm:cxn modelId="{FB1356F2-D312-4AE5-972C-CE94FE66747B}" type="presParOf" srcId="{00E5606F-CF16-4815-92C9-D9C40D175621}" destId="{6B4A4B56-4C11-4584-B5D6-2024E3CB3DD1}" srcOrd="7" destOrd="0" presId="urn:microsoft.com/office/officeart/2009/3/layout/PhasedProcess"/>
    <dgm:cxn modelId="{ABA9FEF4-AB67-4E7B-9829-3123E77041DF}" type="presParOf" srcId="{6B4A4B56-4C11-4584-B5D6-2024E3CB3DD1}" destId="{3286ED00-3969-4A2D-AECE-6547E435982F}" srcOrd="0" destOrd="0" presId="urn:microsoft.com/office/officeart/2009/3/layout/PhasedProcess"/>
    <dgm:cxn modelId="{22F22695-8971-4C67-AF9C-A74046BC8994}" type="presParOf" srcId="{6B4A4B56-4C11-4584-B5D6-2024E3CB3DD1}" destId="{63264B44-B7D7-4E71-BD14-0660446F51E3}" srcOrd="1" destOrd="0" presId="urn:microsoft.com/office/officeart/2009/3/layout/PhasedProcess"/>
    <dgm:cxn modelId="{BB6783FD-5182-4492-BD6A-2189578BC1AD}" type="presParOf" srcId="{6B4A4B56-4C11-4584-B5D6-2024E3CB3DD1}" destId="{A4163CF6-7D6E-42B4-9B5E-5EF313A9BB28}" srcOrd="2" destOrd="0" presId="urn:microsoft.com/office/officeart/2009/3/layout/PhasedProcess"/>
    <dgm:cxn modelId="{FF0DA7B2-FB7B-4A33-B20D-2DB08816D44B}" type="presParOf" srcId="{6B4A4B56-4C11-4584-B5D6-2024E3CB3DD1}" destId="{D448A80F-609F-4F51-B4A1-EFC10CCD5209}" srcOrd="3" destOrd="0" presId="urn:microsoft.com/office/officeart/2009/3/layout/PhasedProcess"/>
    <dgm:cxn modelId="{DAA394C6-B50B-4A6A-B748-F1A55C3D8E74}" type="presParOf" srcId="{6B4A4B56-4C11-4584-B5D6-2024E3CB3DD1}" destId="{6EE129E8-115B-446D-B2E0-7079A5F47EA5}" srcOrd="4" destOrd="0" presId="urn:microsoft.com/office/officeart/2009/3/layout/PhasedProcess"/>
    <dgm:cxn modelId="{5851655A-2C8E-4181-A8EE-401796E8C2BA}" type="presParOf" srcId="{6B4A4B56-4C11-4584-B5D6-2024E3CB3DD1}" destId="{C903CE1E-5954-48A9-B415-A1957879EC2E}" srcOrd="5" destOrd="0" presId="urn:microsoft.com/office/officeart/2009/3/layout/PhasedProcess"/>
    <dgm:cxn modelId="{3B78FF6A-7673-4FAC-89EA-DB9FA898616F}" type="presParOf" srcId="{00E5606F-CF16-4815-92C9-D9C40D175621}" destId="{0E97FD57-4042-4243-9FF2-F62684B47DB6}" srcOrd="8" destOrd="0" presId="urn:microsoft.com/office/officeart/2009/3/layout/PhasedProcess"/>
    <dgm:cxn modelId="{2385B2C0-4D1E-4C7A-B9BA-30DC43F13B31}" type="presParOf" srcId="{00E5606F-CF16-4815-92C9-D9C40D175621}" destId="{968A85BB-6090-4261-BE05-2270FE6E98AF}" srcOrd="9" destOrd="0" presId="urn:microsoft.com/office/officeart/2009/3/layout/Phased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473DD80-795D-4EF1-B49A-5026A773830B}">
      <dsp:nvSpPr>
        <dsp:cNvPr id="0" name=""/>
        <dsp:cNvSpPr/>
      </dsp:nvSpPr>
      <dsp:spPr>
        <a:xfrm rot="5400000">
          <a:off x="166" y="874678"/>
          <a:ext cx="2165499" cy="2165832"/>
        </a:xfrm>
        <a:prstGeom prst="blockArc">
          <a:avLst>
            <a:gd name="adj1" fmla="val 13500000"/>
            <a:gd name="adj2" fmla="val 18900000"/>
            <a:gd name="adj3" fmla="val 496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3F5394C-248F-4020-B2B5-138F35D068F1}">
      <dsp:nvSpPr>
        <dsp:cNvPr id="0" name=""/>
        <dsp:cNvSpPr/>
      </dsp:nvSpPr>
      <dsp:spPr>
        <a:xfrm rot="16200000">
          <a:off x="2228909" y="874678"/>
          <a:ext cx="2165499" cy="2165832"/>
        </a:xfrm>
        <a:prstGeom prst="blockArc">
          <a:avLst>
            <a:gd name="adj1" fmla="val 13500000"/>
            <a:gd name="adj2" fmla="val 18900000"/>
            <a:gd name="adj3" fmla="val 496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E0588A1-9E9F-4B27-B9E8-E3A45B69B884}">
      <dsp:nvSpPr>
        <dsp:cNvPr id="0" name=""/>
        <dsp:cNvSpPr/>
      </dsp:nvSpPr>
      <dsp:spPr>
        <a:xfrm>
          <a:off x="2484973" y="2755916"/>
          <a:ext cx="1644197" cy="4332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noProof="0" dirty="0" smtClean="0"/>
            <a:t>deployment</a:t>
          </a:r>
          <a:endParaRPr lang="en-US" sz="2000" kern="1200" noProof="0" dirty="0"/>
        </a:p>
      </dsp:txBody>
      <dsp:txXfrm>
        <a:off x="2484973" y="2755916"/>
        <a:ext cx="1644197" cy="433238"/>
      </dsp:txXfrm>
    </dsp:sp>
    <dsp:sp modelId="{62698F36-32A2-4FEA-BD15-8435142E73C8}">
      <dsp:nvSpPr>
        <dsp:cNvPr id="0" name=""/>
        <dsp:cNvSpPr/>
      </dsp:nvSpPr>
      <dsp:spPr>
        <a:xfrm rot="5400000">
          <a:off x="2159445" y="874678"/>
          <a:ext cx="2165499" cy="2165832"/>
        </a:xfrm>
        <a:prstGeom prst="blockArc">
          <a:avLst>
            <a:gd name="adj1" fmla="val 13500000"/>
            <a:gd name="adj2" fmla="val 18900000"/>
            <a:gd name="adj3" fmla="val 496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E74E188-90FB-454B-BF96-892FA503E11F}">
      <dsp:nvSpPr>
        <dsp:cNvPr id="0" name=""/>
        <dsp:cNvSpPr/>
      </dsp:nvSpPr>
      <dsp:spPr>
        <a:xfrm rot="16200000">
          <a:off x="4387533" y="874678"/>
          <a:ext cx="2165499" cy="2165832"/>
        </a:xfrm>
        <a:prstGeom prst="blockArc">
          <a:avLst>
            <a:gd name="adj1" fmla="val 13500000"/>
            <a:gd name="adj2" fmla="val 18900000"/>
            <a:gd name="adj3" fmla="val 496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9E64929-5881-44D9-B85B-D9D8D915F024}">
      <dsp:nvSpPr>
        <dsp:cNvPr id="0" name=""/>
        <dsp:cNvSpPr/>
      </dsp:nvSpPr>
      <dsp:spPr>
        <a:xfrm>
          <a:off x="4485665" y="2755916"/>
          <a:ext cx="1644197" cy="4332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000" kern="1200" dirty="0" smtClean="0"/>
            <a:t>APP</a:t>
          </a:r>
          <a:endParaRPr lang="de-DE" sz="2000" kern="1200" dirty="0"/>
        </a:p>
      </dsp:txBody>
      <dsp:txXfrm>
        <a:off x="4485665" y="2755916"/>
        <a:ext cx="1644197" cy="433238"/>
      </dsp:txXfrm>
    </dsp:sp>
    <dsp:sp modelId="{2CE59134-38F4-4555-9B1D-FEFA119BE34E}">
      <dsp:nvSpPr>
        <dsp:cNvPr id="0" name=""/>
        <dsp:cNvSpPr/>
      </dsp:nvSpPr>
      <dsp:spPr>
        <a:xfrm>
          <a:off x="2432141" y="1496219"/>
          <a:ext cx="992180" cy="992180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400" kern="1200" dirty="0" smtClean="0"/>
            <a:t>Stage</a:t>
          </a:r>
          <a:endParaRPr lang="de-DE" sz="1400" kern="1200" dirty="0"/>
        </a:p>
      </dsp:txBody>
      <dsp:txXfrm>
        <a:off x="2570689" y="1613218"/>
        <a:ext cx="572068" cy="758181"/>
      </dsp:txXfrm>
    </dsp:sp>
    <dsp:sp modelId="{01C66F2B-2B04-4F65-9393-5D13AAAAF4F8}">
      <dsp:nvSpPr>
        <dsp:cNvPr id="0" name=""/>
        <dsp:cNvSpPr/>
      </dsp:nvSpPr>
      <dsp:spPr>
        <a:xfrm>
          <a:off x="3147226" y="1496219"/>
          <a:ext cx="992180" cy="992180"/>
        </a:xfrm>
        <a:prstGeom prst="ellipse">
          <a:avLst/>
        </a:prstGeom>
        <a:gradFill rotWithShape="1">
          <a:gsLst>
            <a:gs pos="0">
              <a:schemeClr val="accent6">
                <a:lumMod val="110000"/>
                <a:satMod val="105000"/>
                <a:tint val="67000"/>
              </a:schemeClr>
            </a:gs>
            <a:gs pos="50000">
              <a:schemeClr val="accent6">
                <a:lumMod val="105000"/>
                <a:satMod val="103000"/>
                <a:tint val="73000"/>
              </a:schemeClr>
            </a:gs>
            <a:gs pos="100000">
              <a:schemeClr val="accent6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6"/>
          </a:solidFill>
          <a:prstDash val="solid"/>
          <a:miter lim="800000"/>
        </a:ln>
        <a:effectLst/>
      </dsp:spPr>
      <dsp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900" kern="1200" dirty="0" smtClean="0"/>
            <a:t>Produktion</a:t>
          </a:r>
          <a:endParaRPr lang="de-DE" sz="900" kern="1200" dirty="0"/>
        </a:p>
      </dsp:txBody>
      <dsp:txXfrm>
        <a:off x="3428791" y="1613218"/>
        <a:ext cx="572068" cy="758181"/>
      </dsp:txXfrm>
    </dsp:sp>
    <dsp:sp modelId="{3286ED00-3969-4A2D-AECE-6547E435982F}">
      <dsp:nvSpPr>
        <dsp:cNvPr id="0" name=""/>
        <dsp:cNvSpPr/>
      </dsp:nvSpPr>
      <dsp:spPr>
        <a:xfrm>
          <a:off x="609598" y="1187319"/>
          <a:ext cx="686157" cy="686173"/>
        </a:xfrm>
        <a:prstGeom prst="ellipse">
          <a:avLst/>
        </a:prstGeom>
        <a:gradFill rotWithShape="1">
          <a:gsLst>
            <a:gs pos="0">
              <a:schemeClr val="accent4">
                <a:lumMod val="110000"/>
                <a:satMod val="105000"/>
                <a:tint val="67000"/>
              </a:schemeClr>
            </a:gs>
            <a:gs pos="50000">
              <a:schemeClr val="accent4">
                <a:lumMod val="105000"/>
                <a:satMod val="103000"/>
                <a:tint val="73000"/>
              </a:schemeClr>
            </a:gs>
            <a:gs pos="100000">
              <a:schemeClr val="accent4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4"/>
          </a:solidFill>
          <a:prstDash val="solid"/>
          <a:miter lim="800000"/>
        </a:ln>
        <a:effectLst/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000" kern="1200" dirty="0" err="1" smtClean="0"/>
            <a:t>python</a:t>
          </a:r>
          <a:endParaRPr lang="de-DE" sz="1000" kern="1200" dirty="0"/>
        </a:p>
      </dsp:txBody>
      <dsp:txXfrm>
        <a:off x="710083" y="1287807"/>
        <a:ext cx="485187" cy="485197"/>
      </dsp:txXfrm>
    </dsp:sp>
    <dsp:sp modelId="{63264B44-B7D7-4E71-BD14-0660446F51E3}">
      <dsp:nvSpPr>
        <dsp:cNvPr id="0" name=""/>
        <dsp:cNvSpPr/>
      </dsp:nvSpPr>
      <dsp:spPr>
        <a:xfrm>
          <a:off x="371566" y="1777253"/>
          <a:ext cx="337045" cy="336911"/>
        </a:xfrm>
        <a:prstGeom prst="ellipse">
          <a:avLst/>
        </a:prstGeom>
        <a:gradFill rotWithShape="1">
          <a:gsLst>
            <a:gs pos="0">
              <a:schemeClr val="accent4">
                <a:lumMod val="110000"/>
                <a:satMod val="105000"/>
                <a:tint val="67000"/>
              </a:schemeClr>
            </a:gs>
            <a:gs pos="50000">
              <a:schemeClr val="accent4">
                <a:lumMod val="105000"/>
                <a:satMod val="103000"/>
                <a:tint val="73000"/>
              </a:schemeClr>
            </a:gs>
            <a:gs pos="100000">
              <a:schemeClr val="accent4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4"/>
          </a:solidFill>
          <a:prstDash val="solid"/>
          <a:miter lim="800000"/>
        </a:ln>
        <a:effectLst/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</dsp:sp>
    <dsp:sp modelId="{A4163CF6-7D6E-42B4-9B5E-5EF313A9BB28}">
      <dsp:nvSpPr>
        <dsp:cNvPr id="0" name=""/>
        <dsp:cNvSpPr/>
      </dsp:nvSpPr>
      <dsp:spPr>
        <a:xfrm>
          <a:off x="1367098" y="1338554"/>
          <a:ext cx="196114" cy="195985"/>
        </a:xfrm>
        <a:prstGeom prst="ellipse">
          <a:avLst/>
        </a:prstGeom>
        <a:gradFill rotWithShape="1">
          <a:gsLst>
            <a:gs pos="0">
              <a:schemeClr val="accent4">
                <a:lumMod val="110000"/>
                <a:satMod val="105000"/>
                <a:tint val="67000"/>
              </a:schemeClr>
            </a:gs>
            <a:gs pos="50000">
              <a:schemeClr val="accent4">
                <a:lumMod val="105000"/>
                <a:satMod val="103000"/>
                <a:tint val="73000"/>
              </a:schemeClr>
            </a:gs>
            <a:gs pos="100000">
              <a:schemeClr val="accent4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4"/>
          </a:solidFill>
          <a:prstDash val="solid"/>
          <a:miter lim="800000"/>
        </a:ln>
        <a:effectLst/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</dsp:sp>
    <dsp:sp modelId="{D448A80F-609F-4F51-B4A1-EFC10CCD5209}">
      <dsp:nvSpPr>
        <dsp:cNvPr id="0" name=""/>
        <dsp:cNvSpPr/>
      </dsp:nvSpPr>
      <dsp:spPr>
        <a:xfrm>
          <a:off x="1294219" y="1613410"/>
          <a:ext cx="686157" cy="686173"/>
        </a:xfrm>
        <a:prstGeom prst="ellipse">
          <a:avLst/>
        </a:prstGeom>
        <a:gradFill rotWithShape="1">
          <a:gsLst>
            <a:gs pos="0">
              <a:schemeClr val="accent4">
                <a:lumMod val="110000"/>
                <a:satMod val="105000"/>
                <a:tint val="67000"/>
              </a:schemeClr>
            </a:gs>
            <a:gs pos="50000">
              <a:schemeClr val="accent4">
                <a:lumMod val="105000"/>
                <a:satMod val="103000"/>
                <a:tint val="73000"/>
              </a:schemeClr>
            </a:gs>
            <a:gs pos="100000">
              <a:schemeClr val="accent4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4"/>
          </a:solidFill>
          <a:prstDash val="solid"/>
          <a:miter lim="800000"/>
        </a:ln>
        <a:effectLst/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000" kern="1200" dirty="0" err="1" smtClean="0"/>
            <a:t>docker</a:t>
          </a:r>
          <a:endParaRPr lang="de-DE" sz="1000" kern="1200" dirty="0"/>
        </a:p>
      </dsp:txBody>
      <dsp:txXfrm>
        <a:off x="1394704" y="1713898"/>
        <a:ext cx="485187" cy="485197"/>
      </dsp:txXfrm>
    </dsp:sp>
    <dsp:sp modelId="{6EE129E8-115B-446D-B2E0-7079A5F47EA5}">
      <dsp:nvSpPr>
        <dsp:cNvPr id="0" name=""/>
        <dsp:cNvSpPr/>
      </dsp:nvSpPr>
      <dsp:spPr>
        <a:xfrm>
          <a:off x="1365972" y="2341549"/>
          <a:ext cx="196114" cy="195985"/>
        </a:xfrm>
        <a:prstGeom prst="ellipse">
          <a:avLst/>
        </a:prstGeom>
        <a:gradFill rotWithShape="1">
          <a:gsLst>
            <a:gs pos="0">
              <a:schemeClr val="accent4">
                <a:lumMod val="110000"/>
                <a:satMod val="105000"/>
                <a:tint val="67000"/>
              </a:schemeClr>
            </a:gs>
            <a:gs pos="50000">
              <a:schemeClr val="accent4">
                <a:lumMod val="105000"/>
                <a:satMod val="103000"/>
                <a:tint val="73000"/>
              </a:schemeClr>
            </a:gs>
            <a:gs pos="100000">
              <a:schemeClr val="accent4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4"/>
          </a:solidFill>
          <a:prstDash val="solid"/>
          <a:miter lim="800000"/>
        </a:ln>
        <a:effectLst/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</dsp:sp>
    <dsp:sp modelId="{C903CE1E-5954-48A9-B415-A1957879EC2E}">
      <dsp:nvSpPr>
        <dsp:cNvPr id="0" name=""/>
        <dsp:cNvSpPr/>
      </dsp:nvSpPr>
      <dsp:spPr>
        <a:xfrm>
          <a:off x="636859" y="2005531"/>
          <a:ext cx="686157" cy="686173"/>
        </a:xfrm>
        <a:prstGeom prst="ellipse">
          <a:avLst/>
        </a:prstGeom>
        <a:gradFill rotWithShape="1">
          <a:gsLst>
            <a:gs pos="0">
              <a:schemeClr val="accent4">
                <a:lumMod val="110000"/>
                <a:satMod val="105000"/>
                <a:tint val="67000"/>
              </a:schemeClr>
            </a:gs>
            <a:gs pos="50000">
              <a:schemeClr val="accent4">
                <a:lumMod val="105000"/>
                <a:satMod val="103000"/>
                <a:tint val="73000"/>
              </a:schemeClr>
            </a:gs>
            <a:gs pos="100000">
              <a:schemeClr val="accent4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4"/>
          </a:solidFill>
          <a:prstDash val="solid"/>
          <a:miter lim="800000"/>
        </a:ln>
        <a:effectLst/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000" kern="1200" dirty="0" smtClean="0"/>
            <a:t>CI</a:t>
          </a:r>
          <a:endParaRPr lang="de-DE" sz="1000" kern="1200" dirty="0"/>
        </a:p>
      </dsp:txBody>
      <dsp:txXfrm>
        <a:off x="737344" y="2106019"/>
        <a:ext cx="485187" cy="485197"/>
      </dsp:txXfrm>
    </dsp:sp>
    <dsp:sp modelId="{0E97FD57-4042-4243-9FF2-F62684B47DB6}">
      <dsp:nvSpPr>
        <dsp:cNvPr id="0" name=""/>
        <dsp:cNvSpPr/>
      </dsp:nvSpPr>
      <dsp:spPr>
        <a:xfrm>
          <a:off x="4672431" y="1322432"/>
          <a:ext cx="1264767" cy="1264538"/>
        </a:xfrm>
        <a:prstGeom prst="ellipse">
          <a:avLst/>
        </a:prstGeom>
        <a:gradFill rotWithShape="1">
          <a:gsLst>
            <a:gs pos="0">
              <a:schemeClr val="accent6">
                <a:lumMod val="110000"/>
                <a:satMod val="105000"/>
                <a:tint val="67000"/>
              </a:schemeClr>
            </a:gs>
            <a:gs pos="50000">
              <a:schemeClr val="accent6">
                <a:lumMod val="105000"/>
                <a:satMod val="103000"/>
                <a:tint val="73000"/>
              </a:schemeClr>
            </a:gs>
            <a:gs pos="100000">
              <a:schemeClr val="accent6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6"/>
          </a:solidFill>
          <a:prstDash val="solid"/>
          <a:miter lim="800000"/>
        </a:ln>
        <a:effectLst/>
      </dsp:spPr>
      <dsp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000" kern="1200" dirty="0" smtClean="0"/>
            <a:t>WEB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000" kern="1200" dirty="0" smtClean="0"/>
            <a:t>Service</a:t>
          </a:r>
          <a:endParaRPr lang="de-DE" sz="2000" kern="1200" dirty="0"/>
        </a:p>
      </dsp:txBody>
      <dsp:txXfrm>
        <a:off x="4857652" y="1507619"/>
        <a:ext cx="894325" cy="894164"/>
      </dsp:txXfrm>
    </dsp:sp>
    <dsp:sp modelId="{968A85BB-6090-4261-BE05-2270FE6E98AF}">
      <dsp:nvSpPr>
        <dsp:cNvPr id="0" name=""/>
        <dsp:cNvSpPr/>
      </dsp:nvSpPr>
      <dsp:spPr>
        <a:xfrm>
          <a:off x="406953" y="2755916"/>
          <a:ext cx="1644197" cy="4332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000" kern="1200" dirty="0" err="1" smtClean="0"/>
            <a:t>gitlab</a:t>
          </a:r>
          <a:endParaRPr lang="de-DE" sz="2000" kern="1200" dirty="0"/>
        </a:p>
      </dsp:txBody>
      <dsp:txXfrm>
        <a:off x="406953" y="2755916"/>
        <a:ext cx="1644197" cy="43323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PhasedProcess">
  <dgm:title val=""/>
  <dgm:desc val=""/>
  <dgm:catLst>
    <dgm:cat type="process" pri="12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6" srcId="10" destId="11" srcOrd="0" destOrd="0"/>
        <dgm:cxn modelId="17" srcId="10" destId="12" srcOrd="1" destOrd="0"/>
        <dgm:cxn modelId="18" srcId="10" destId="13" srcOrd="2" destOrd="0"/>
        <dgm:cxn modelId="50" srcId="0" destId="20" srcOrd="1" destOrd="0"/>
        <dgm:cxn modelId="60" srcId="0" destId="30" srcOrd="2" destOrd="0"/>
        <dgm:cxn modelId="32" srcId="30" destId="31" srcOrd="0" destOrd="0"/>
        <dgm:cxn modelId="26" srcId="20" destId="21" srcOrd="0" destOrd="0"/>
        <dgm:cxn modelId="27" srcId="20" destId="2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6" srcId="10" destId="11" srcOrd="0" destOrd="0"/>
        <dgm:cxn modelId="17" srcId="10" destId="12" srcOrd="1" destOrd="0"/>
        <dgm:cxn modelId="18" srcId="10" destId="13" srcOrd="2" destOrd="0"/>
        <dgm:cxn modelId="50" srcId="0" destId="20" srcOrd="1" destOrd="0"/>
        <dgm:cxn modelId="60" srcId="0" destId="30" srcOrd="2" destOrd="0"/>
        <dgm:cxn modelId="32" srcId="30" destId="31" srcOrd="0" destOrd="0"/>
        <dgm:cxn modelId="26" srcId="20" destId="21" srcOrd="0" destOrd="0"/>
        <dgm:cxn modelId="27" srcId="20" destId="22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6" srcId="10" destId="11" srcOrd="0" destOrd="0"/>
        <dgm:cxn modelId="17" srcId="10" destId="12" srcOrd="1" destOrd="0"/>
        <dgm:cxn modelId="18" srcId="10" destId="13" srcOrd="2" destOrd="0"/>
        <dgm:cxn modelId="50" srcId="0" destId="20" srcOrd="1" destOrd="0"/>
        <dgm:cxn modelId="60" srcId="0" destId="30" srcOrd="2" destOrd="0"/>
        <dgm:cxn modelId="32" srcId="30" destId="31" srcOrd="0" destOrd="0"/>
        <dgm:cxn modelId="26" srcId="20" destId="21" srcOrd="0" destOrd="0"/>
        <dgm:cxn modelId="27" srcId="20" destId="22" srcOrd="1" destOrd="0"/>
      </dgm:cxnLst>
      <dgm:bg/>
      <dgm:whole/>
    </dgm:dataModel>
  </dgm:clrData>
  <dgm:layoutNode name="Name0">
    <dgm:varLst>
      <dgm:chMax val="3"/>
      <dgm:chPref val="3"/>
      <dgm:bulletEnabled val="1"/>
      <dgm:dir/>
      <dgm:animLvl val="lvl"/>
    </dgm:varLst>
    <dgm:shape xmlns:r="http://schemas.openxmlformats.org/officeDocument/2006/relationships" r:blip="">
      <dgm:adjLst/>
    </dgm:shape>
    <dgm:choose name="Name1">
      <dgm:if name="Name2" axis="ch" ptType="node" func="cnt" op="gte" val="3">
        <dgm:alg type="composite">
          <dgm:param type="ar" val="2.8316"/>
        </dgm:alg>
        <dgm:choose name="Name3">
          <dgm:if name="Name4" func="var" arg="dir" op="equ" val="norm">
            <dgm:constrLst>
              <dgm:constr type="primFontSz" for="des" forName="parentText1" val="65"/>
              <dgm:constr type="primFontSz" for="des" forName="childText1_1" val="65"/>
              <dgm:constr type="primFontSz" for="des" forName="circ1Tx" val="65"/>
              <dgm:constr type="primFontSz" for="des" forName="parentText2" refType="primFontSz" refFor="des" refForName="parentText1" op="equ"/>
              <dgm:constr type="primFontSz" for="des" forName="parentText3" refType="primFontSz" refFor="des" refForName="parentText1" op="equ"/>
              <dgm:constr type="primFontSz" for="des" forName="childText1_1" refType="primFontSz" refFor="des" refForName="parentText1" op="lte"/>
              <dgm:constr type="primFontSz" for="des" forName="childText1_2" refType="primFontSz" refFor="des" refForName="parentText1" op="lte"/>
              <dgm:constr type="primFontSz" for="des" forName="childText1_3" refType="primFontSz" refFor="des" refForName="parentText1" op="lte"/>
              <dgm:constr type="primFontSz" for="des" forName="childText1_4" refType="primFontSz" refFor="des" refForName="parentText1" op="lte"/>
              <dgm:constr type="primFontSz" for="des" forName="childText1_1" refType="primFontSz" refFor="des" refForName="parentText2" op="lte"/>
              <dgm:constr type="primFontSz" for="des" forName="childText1_2" refType="primFontSz" refFor="des" refForName="parentText2" op="lte"/>
              <dgm:constr type="primFontSz" for="des" forName="childText1_3" refType="primFontSz" refFor="des" refForName="parentText2" op="lte"/>
              <dgm:constr type="primFontSz" for="des" forName="childText1_4" refType="primFontSz" refFor="des" refForName="parentText2" op="lte"/>
              <dgm:constr type="primFontSz" for="des" forName="childText1_1" refType="primFontSz" refFor="des" refForName="parentText3" op="lte"/>
              <dgm:constr type="primFontSz" for="des" forName="childText1_2" refType="primFontSz" refFor="des" refForName="parentText3" op="lte"/>
              <dgm:constr type="primFontSz" for="des" forName="childText1_3" refType="primFontSz" refFor="des" refForName="parentText3" op="lte"/>
              <dgm:constr type="primFontSz" for="des" forName="childText1_4" refType="primFontSz" refFor="des" refForName="parentText3" op="lte"/>
              <dgm:constr type="primFontSz" for="des" forName="circ1Tx" refType="primFontSz" refFor="des" refForName="parentText1" op="lte"/>
              <dgm:constr type="primFontSz" for="des" forName="circ2Tx" refType="primFontSz" refFor="des" refForName="parentText1" op="lte"/>
              <dgm:constr type="primFontSz" for="des" forName="circ3Tx" refType="primFontSz" refFor="des" refForName="parentText1" op="lte"/>
              <dgm:constr type="primFontSz" for="des" forName="circ4Tx" refType="primFontSz" refFor="des" refForName="parentText1" op="lte"/>
              <dgm:constr type="primFontSz" for="des" forName="circ1Tx" refType="primFontSz" refFor="des" refForName="parentText2" op="lte"/>
              <dgm:constr type="primFontSz" for="des" forName="circ2Tx" refType="primFontSz" refFor="des" refForName="parentText2" op="lte"/>
              <dgm:constr type="primFontSz" for="des" forName="circ3Tx" refType="primFontSz" refFor="des" refForName="parentText2" op="lte"/>
              <dgm:constr type="primFontSz" for="des" forName="circ4Tx" refType="primFontSz" refFor="des" refForName="parentText2" op="lte"/>
              <dgm:constr type="primFontSz" for="des" forName="circ1Tx" refType="primFontSz" refFor="des" refForName="parentText3" op="lte"/>
              <dgm:constr type="primFontSz" for="des" forName="circ2Tx" refType="primFontSz" refFor="des" refForName="parentText3" op="lte"/>
              <dgm:constr type="primFontSz" for="des" forName="circ3Tx" refType="primFontSz" refFor="des" refForName="parentText3" op="lte"/>
              <dgm:constr type="primFontSz" for="des" forName="circ4Tx" refType="primFontSz" refFor="des" refForName="parentText3" op="lte"/>
              <dgm:constr type="primFontSz" for="des" forName="rightChild" refType="primFontSz" refFor="des" refForName="parentText1" op="lte"/>
              <dgm:constr type="primFontSz" for="des" forName="rightChild" refType="primFontSz" refFor="des" refForName="parentText2" op="lte"/>
              <dgm:constr type="primFontSz" for="des" forName="rightChild" refType="primFontSz" refFor="des" refForName="parentText3" op="lte"/>
              <dgm:constr type="primFontSz" for="des" forName="childText1_2" refType="primFontSz" refFor="des" refForName="childText1_1" op="equ"/>
              <dgm:constr type="primFontSz" for="des" forName="childText1_3" refType="primFontSz" refFor="des" refForName="childText1_1" op="equ"/>
              <dgm:constr type="primFontSz" for="des" forName="childText1_4" refType="primFontSz" refFor="des" refForName="childText1_1" op="equ"/>
              <dgm:constr type="primFontSz" for="des" forName="circ2Tx" refType="primFontSz" refFor="des" refForName="circ1Tx" op="equ"/>
              <dgm:constr type="primFontSz" for="des" forName="circ3Tx" refType="primFontSz" refFor="des" refForName="circ1Tx" op="equ"/>
              <dgm:constr type="primFontSz" for="des" forName="circ4Tx" refType="primFontSz" refFor="des" refForName="circ1Tx" op="equ"/>
              <dgm:constr type="l" for="ch" forName="leftComposite" refType="w" fact="0.0567"/>
              <dgm:constr type="t" for="ch" forName="leftComposite" refType="h" fact="0.1159"/>
              <dgm:constr type="w" for="ch" forName="leftComposite" refType="w" fact="0.2455"/>
              <dgm:constr type="h" for="ch" forName="leftComposite" refType="h" fact="0.6953"/>
              <dgm:constr type="l" for="ch" forName="middleComposite" refType="w" fact="0.365"/>
              <dgm:constr type="t" for="ch" forName="middleComposite" refType="h" fact="0.1545"/>
              <dgm:constr type="w" for="ch" forName="middleComposite" refType="w" fact="0.2728"/>
              <dgm:constr type="h" for="ch" forName="middleComposite" refType="h" fact="0.6567"/>
              <dgm:constr type="l" for="ch" forName="arc1" refType="w" fact="0"/>
              <dgm:constr type="t" for="ch" forName="arc1" refType="h" fact="0"/>
              <dgm:constr type="w" for="ch" forName="arc1" refType="w" fact="0.3305"/>
              <dgm:constr type="h" for="ch" forName="arc1" refType="h" fact="0.9357"/>
              <dgm:constr type="l" for="ch" forName="arc2" refType="w" fact="0.3295"/>
              <dgm:constr type="t" for="ch" forName="arc2" refType="h" fact="0"/>
              <dgm:constr type="w" for="ch" forName="arc2" refType="w" fact="0.3305"/>
              <dgm:constr type="h" for="ch" forName="arc2" refType="h" fact="0.9357"/>
              <dgm:constr type="l" for="ch" forName="arc3" refType="w" fact="0.3401"/>
              <dgm:constr type="t" for="ch" forName="arc3" refType="h" fact="0"/>
              <dgm:constr type="w" for="ch" forName="arc3" refType="w" fact="0.3305"/>
              <dgm:constr type="h" for="ch" forName="arc3" refType="h" fact="0.9357"/>
              <dgm:constr type="l" for="ch" forName="arc4" refType="w" fact="0.6695"/>
              <dgm:constr type="t" for="ch" forName="arc4" refType="h" fact="0"/>
              <dgm:constr type="w" for="ch" forName="arc4" refType="w" fact="0.3305"/>
              <dgm:constr type="h" for="ch" forName="arc4" refType="h" fact="0.9357"/>
              <dgm:constr type="l" for="ch" forName="rightChild" refType="w" fact="0.713"/>
              <dgm:constr type="t" for="ch" forName="rightChild" refType="h" fact="0.1934"/>
              <dgm:constr type="w" for="ch" forName="rightChild" refType="w" fact="0.193"/>
              <dgm:constr type="h" for="ch" forName="rightChild" refType="h" fact="0.5464"/>
              <dgm:constr type="l" for="ch" forName="parentText1" refType="w" fact="0.0621"/>
              <dgm:constr type="t" for="ch" forName="parentText1" refType="h" fact="0.8128"/>
              <dgm:constr type="w" for="ch" forName="parentText1" refType="w" fact="0.2509"/>
              <dgm:constr type="h" for="ch" forName="parentText1" refType="h" fact="0.1872"/>
              <dgm:constr type="l" for="ch" forName="parentText2" refType="w" fact="0.3792"/>
              <dgm:constr type="t" for="ch" forName="parentText2" refType="h" fact="0.8128"/>
              <dgm:constr type="w" for="ch" forName="parentText2" refType="w" fact="0.2509"/>
              <dgm:constr type="h" for="ch" forName="parentText2" refType="h" fact="0.1872"/>
              <dgm:constr type="l" for="ch" forName="parentText3" refType="w" fact="0.6845"/>
              <dgm:constr type="t" for="ch" forName="parentText3" refType="h" fact="0.8128"/>
              <dgm:constr type="w" for="ch" forName="parentText3" refType="w" fact="0.2509"/>
              <dgm:constr type="h" for="ch" forName="parentText3" refType="h" fact="0.1872"/>
            </dgm:constrLst>
          </dgm:if>
          <dgm:else name="Name5">
            <dgm:constrLst>
              <dgm:constr type="primFontSz" for="des" forName="parentText1" val="65"/>
              <dgm:constr type="primFontSz" for="des" forName="childText1_1" val="65"/>
              <dgm:constr type="primFontSz" for="des" forName="circ1Tx" val="65"/>
              <dgm:constr type="primFontSz" for="des" forName="parentText2" refType="primFontSz" refFor="des" refForName="parentText1" op="equ"/>
              <dgm:constr type="primFontSz" for="des" forName="parentText3" refType="primFontSz" refFor="des" refForName="parentText1" op="equ"/>
              <dgm:constr type="primFontSz" for="des" forName="childText1_1" refType="primFontSz" refFor="des" refForName="parentText1" op="lte"/>
              <dgm:constr type="primFontSz" for="des" forName="childText1_2" refType="primFontSz" refFor="des" refForName="parentText1" op="lte"/>
              <dgm:constr type="primFontSz" for="des" forName="childText1_3" refType="primFontSz" refFor="des" refForName="parentText1" op="lte"/>
              <dgm:constr type="primFontSz" for="des" forName="childText1_4" refType="primFontSz" refFor="des" refForName="parentText1" op="lte"/>
              <dgm:constr type="primFontSz" for="des" forName="childText1_1" refType="primFontSz" refFor="des" refForName="parentText2" op="lte"/>
              <dgm:constr type="primFontSz" for="des" forName="childText1_2" refType="primFontSz" refFor="des" refForName="parentText2" op="lte"/>
              <dgm:constr type="primFontSz" for="des" forName="childText1_3" refType="primFontSz" refFor="des" refForName="parentText2" op="lte"/>
              <dgm:constr type="primFontSz" for="des" forName="childText1_4" refType="primFontSz" refFor="des" refForName="parentText2" op="lte"/>
              <dgm:constr type="primFontSz" for="des" forName="childText1_1" refType="primFontSz" refFor="des" refForName="parentText3" op="lte"/>
              <dgm:constr type="primFontSz" for="des" forName="childText1_2" refType="primFontSz" refFor="des" refForName="parentText3" op="lte"/>
              <dgm:constr type="primFontSz" for="des" forName="childText1_3" refType="primFontSz" refFor="des" refForName="parentText3" op="lte"/>
              <dgm:constr type="primFontSz" for="des" forName="childText1_4" refType="primFontSz" refFor="des" refForName="parentText3" op="lte"/>
              <dgm:constr type="primFontSz" for="des" forName="circ1Tx" refType="primFontSz" refFor="des" refForName="parentText1" op="lte"/>
              <dgm:constr type="primFontSz" for="des" forName="circ2Tx" refType="primFontSz" refFor="des" refForName="parentText1" op="lte"/>
              <dgm:constr type="primFontSz" for="des" forName="circ3Tx" refType="primFontSz" refFor="des" refForName="parentText1" op="lte"/>
              <dgm:constr type="primFontSz" for="des" forName="circ4Tx" refType="primFontSz" refFor="des" refForName="parentText1" op="lte"/>
              <dgm:constr type="primFontSz" for="des" forName="circ1Tx" refType="primFontSz" refFor="des" refForName="parentText2" op="lte"/>
              <dgm:constr type="primFontSz" for="des" forName="circ2Tx" refType="primFontSz" refFor="des" refForName="parentText2" op="lte"/>
              <dgm:constr type="primFontSz" for="des" forName="circ3Tx" refType="primFontSz" refFor="des" refForName="parentText2" op="lte"/>
              <dgm:constr type="primFontSz" for="des" forName="circ4Tx" refType="primFontSz" refFor="des" refForName="parentText2" op="lte"/>
              <dgm:constr type="primFontSz" for="des" forName="circ1Tx" refType="primFontSz" refFor="des" refForName="parentText3" op="lte"/>
              <dgm:constr type="primFontSz" for="des" forName="circ2Tx" refType="primFontSz" refFor="des" refForName="parentText3" op="lte"/>
              <dgm:constr type="primFontSz" for="des" forName="circ3Tx" refType="primFontSz" refFor="des" refForName="parentText3" op="lte"/>
              <dgm:constr type="primFontSz" for="des" forName="circ4Tx" refType="primFontSz" refFor="des" refForName="parentText3" op="lte"/>
              <dgm:constr type="primFontSz" for="des" forName="rightChild" refType="primFontSz" refFor="des" refForName="parentText1" op="lte"/>
              <dgm:constr type="primFontSz" for="des" forName="rightChild" refType="primFontSz" refFor="des" refForName="parentText2" op="lte"/>
              <dgm:constr type="primFontSz" for="des" forName="rightChild" refType="primFontSz" refFor="des" refForName="parentText3" op="lte"/>
              <dgm:constr type="primFontSz" for="des" forName="childText1_2" refType="primFontSz" refFor="des" refForName="childText1_1" op="equ"/>
              <dgm:constr type="primFontSz" for="des" forName="childText1_3" refType="primFontSz" refFor="des" refForName="childText1_1" op="equ"/>
              <dgm:constr type="primFontSz" for="des" forName="childText1_4" refType="primFontSz" refFor="des" refForName="childText1_1" op="equ"/>
              <dgm:constr type="primFontSz" for="des" forName="circ2Tx" refType="primFontSz" refFor="des" refForName="circ1Tx" op="equ"/>
              <dgm:constr type="primFontSz" for="des" forName="circ3Tx" refType="primFontSz" refFor="des" refForName="circ1Tx" op="equ"/>
              <dgm:constr type="primFontSz" for="des" forName="circ4Tx" refType="primFontSz" refFor="des" refForName="circ1Tx" op="equ"/>
              <dgm:constr type="l" for="ch" forName="leftComposite" refType="w" fact="0.72"/>
              <dgm:constr type="t" for="ch" forName="leftComposite" refType="h" fact="0.1159"/>
              <dgm:constr type="w" for="ch" forName="leftComposite" refType="w" fact="0.2455"/>
              <dgm:constr type="h" for="ch" forName="leftComposite" refType="h" fact="0.6953"/>
              <dgm:constr type="l" for="ch" forName="middleComposite" refType="w" fact="0.365"/>
              <dgm:constr type="t" for="ch" forName="middleComposite" refType="h" fact="0.1545"/>
              <dgm:constr type="w" for="ch" forName="middleComposite" refType="w" fact="0.2728"/>
              <dgm:constr type="h" for="ch" forName="middleComposite" refType="h" fact="0.6567"/>
              <dgm:constr type="l" for="ch" forName="rightChild" refType="w" fact="0.09"/>
              <dgm:constr type="t" for="ch" forName="rightChild" refType="h" fact="0.1934"/>
              <dgm:constr type="w" for="ch" forName="rightChild" refType="w" fact="0.193"/>
              <dgm:constr type="h" for="ch" forName="rightChild" refType="h" fact="0.5464"/>
              <dgm:constr type="l" for="ch" forName="arc1" refType="w" fact="0"/>
              <dgm:constr type="t" for="ch" forName="arc1" refType="h" fact="0"/>
              <dgm:constr type="w" for="ch" forName="arc1" refType="w" fact="0.3305"/>
              <dgm:constr type="h" for="ch" forName="arc1" refType="h" fact="0.9357"/>
              <dgm:constr type="l" for="ch" forName="arc2" refType="w" fact="0.3295"/>
              <dgm:constr type="t" for="ch" forName="arc2" refType="h" fact="0"/>
              <dgm:constr type="w" for="ch" forName="arc2" refType="w" fact="0.3305"/>
              <dgm:constr type="h" for="ch" forName="arc2" refType="h" fact="0.9357"/>
              <dgm:constr type="l" for="ch" forName="arc3" refType="w" fact="0.3401"/>
              <dgm:constr type="t" for="ch" forName="arc3" refType="h" fact="0"/>
              <dgm:constr type="w" for="ch" forName="arc3" refType="w" fact="0.3305"/>
              <dgm:constr type="h" for="ch" forName="arc3" refType="h" fact="0.9357"/>
              <dgm:constr type="l" for="ch" forName="arc4" refType="w" fact="0.6695"/>
              <dgm:constr type="t" for="ch" forName="arc4" refType="h" fact="0"/>
              <dgm:constr type="w" for="ch" forName="arc4" refType="w" fact="0.3305"/>
              <dgm:constr type="h" for="ch" forName="arc4" refType="h" fact="0.9357"/>
              <dgm:constr type="l" for="ch" forName="parentText1" refType="w" fact="0.7"/>
              <dgm:constr type="t" for="ch" forName="parentText1" refType="h" fact="0.8128"/>
              <dgm:constr type="w" for="ch" forName="parentText1" refType="w" fact="0.2509"/>
              <dgm:constr type="h" for="ch" forName="parentText1" refType="h" fact="0.1872"/>
              <dgm:constr type="l" for="ch" forName="parentText2" refType="w" fact="0.3792"/>
              <dgm:constr type="t" for="ch" forName="parentText2" refType="h" fact="0.8128"/>
              <dgm:constr type="w" for="ch" forName="parentText2" refType="w" fact="0.2509"/>
              <dgm:constr type="h" for="ch" forName="parentText2" refType="h" fact="0.1872"/>
              <dgm:constr type="l" for="ch" forName="parentText3" refType="w" fact="0.062"/>
              <dgm:constr type="t" for="ch" forName="parentText3" refType="h" fact="0.8128"/>
              <dgm:constr type="w" for="ch" forName="parentText3" refType="w" fact="0.2509"/>
              <dgm:constr type="h" for="ch" forName="parentText3" refType="h" fact="0.1872"/>
            </dgm:constrLst>
          </dgm:else>
        </dgm:choose>
      </dgm:if>
      <dgm:if name="Name6" axis="ch" ptType="node" func="cnt" op="gte" val="2">
        <dgm:alg type="composite">
          <dgm:param type="ar" val="1.8986"/>
        </dgm:alg>
        <dgm:choose name="Name7">
          <dgm:if name="Name8" func="var" arg="dir" op="equ" val="norm">
            <dgm:constrLst>
              <dgm:constr type="primFontSz" for="des" forName="parentText1" val="65"/>
              <dgm:constr type="primFontSz" for="des" forName="childText1_1" val="65"/>
              <dgm:constr type="primFontSz" for="des" forName="circ1Tx" val="65"/>
              <dgm:constr type="primFontSz" for="des" forName="parentText2" refType="primFontSz" refFor="des" refForName="parentText1" op="equ"/>
              <dgm:constr type="primFontSz" for="des" forName="childText1_1" refType="primFontSz" refFor="des" refForName="parentText1" op="lte"/>
              <dgm:constr type="primFontSz" for="des" forName="childText1_2" refType="primFontSz" refFor="des" refForName="parentText1" op="lte"/>
              <dgm:constr type="primFontSz" for="des" forName="childText1_3" refType="primFontSz" refFor="des" refForName="parentText1" op="lte"/>
              <dgm:constr type="primFontSz" for="des" forName="childText1_4" refType="primFontSz" refFor="des" refForName="parentText1" op="lte"/>
              <dgm:constr type="primFontSz" for="des" forName="childText1_1" refType="primFontSz" refFor="des" refForName="parentText2" op="lte"/>
              <dgm:constr type="primFontSz" for="des" forName="childText1_2" refType="primFontSz" refFor="des" refForName="parentText2" op="lte"/>
              <dgm:constr type="primFontSz" for="des" forName="childText1_3" refType="primFontSz" refFor="des" refForName="parentText2" op="lte"/>
              <dgm:constr type="primFontSz" for="des" forName="childText1_4" refType="primFontSz" refFor="des" refForName="parentText2" op="lte"/>
              <dgm:constr type="primFontSz" for="des" forName="childText1_1" refType="primFontSz" refFor="des" refForName="parentText3" op="lte"/>
              <dgm:constr type="primFontSz" for="des" forName="childText1_2" refType="primFontSz" refFor="des" refForName="parentText3" op="lte"/>
              <dgm:constr type="primFontSz" for="des" forName="childText1_3" refType="primFontSz" refFor="des" refForName="parentText3" op="lte"/>
              <dgm:constr type="primFontSz" for="des" forName="childText1_4" refType="primFontSz" refFor="des" refForName="parentText3" op="lte"/>
              <dgm:constr type="primFontSz" for="des" forName="circ1Tx" refType="primFontSz" refFor="des" refForName="parentText1" op="lte"/>
              <dgm:constr type="primFontSz" for="des" forName="circ2Tx" refType="primFontSz" refFor="des" refForName="parentText1" op="lte"/>
              <dgm:constr type="primFontSz" for="des" forName="circ3Tx" refType="primFontSz" refFor="des" refForName="parentText1" op="lte"/>
              <dgm:constr type="primFontSz" for="des" forName="circ4Tx" refType="primFontSz" refFor="des" refForName="parentText1" op="lte"/>
              <dgm:constr type="primFontSz" for="des" forName="circ1Tx" refType="primFontSz" refFor="des" refForName="parentText2" op="lte"/>
              <dgm:constr type="primFontSz" for="des" forName="circ2Tx" refType="primFontSz" refFor="des" refForName="parentText2" op="lte"/>
              <dgm:constr type="primFontSz" for="des" forName="circ3Tx" refType="primFontSz" refFor="des" refForName="parentText2" op="lte"/>
              <dgm:constr type="primFontSz" for="des" forName="circ4Tx" refType="primFontSz" refFor="des" refForName="parentText2" op="lte"/>
              <dgm:constr type="primFontSz" for="des" forName="circ1Tx" refType="primFontSz" refFor="des" refForName="parentText3" op="lte"/>
              <dgm:constr type="primFontSz" for="des" forName="circ2Tx" refType="primFontSz" refFor="des" refForName="parentText3" op="lte"/>
              <dgm:constr type="primFontSz" for="des" forName="circ3Tx" refType="primFontSz" refFor="des" refForName="parentText3" op="lte"/>
              <dgm:constr type="primFontSz" for="des" forName="circ4Tx" refType="primFontSz" refFor="des" refForName="parentText3" op="lte"/>
              <dgm:constr type="primFontSz" for="des" forName="childText1_2" refType="primFontSz" refFor="des" refForName="childText1_1" op="equ"/>
              <dgm:constr type="primFontSz" for="des" forName="childText1_3" refType="primFontSz" refFor="des" refForName="childText1_1" op="equ"/>
              <dgm:constr type="primFontSz" for="des" forName="childText1_4" refType="primFontSz" refFor="des" refForName="childText1_1" op="equ"/>
              <dgm:constr type="primFontSz" for="des" forName="circ2Tx" refType="primFontSz" refFor="des" refForName="circ1Tx" op="equ"/>
              <dgm:constr type="primFontSz" for="des" forName="circ3Tx" refType="primFontSz" refFor="des" refForName="circ1Tx" op="equ"/>
              <dgm:constr type="primFontSz" for="des" forName="circ4Tx" refType="primFontSz" refFor="des" refForName="circ1Tx" op="equ"/>
              <dgm:constr type="l" for="ch" forName="leftComposite" refType="w" fact="0.0941"/>
              <dgm:constr type="t" for="ch" forName="leftComposite" refType="h" fact="0.1159"/>
              <dgm:constr type="w" for="ch" forName="leftComposite" refType="w" fact="0.3469"/>
              <dgm:constr type="h" for="ch" forName="leftComposite" refType="h" fact="0.6953"/>
              <dgm:constr type="l" for="ch" forName="middleComposite" refType="w" fact="0.5782"/>
              <dgm:constr type="t" for="ch" forName="middleComposite" refType="h" fact="0.1159"/>
              <dgm:constr type="w" for="ch" forName="middleComposite" refType="w" fact="0.3389"/>
              <dgm:constr type="h" for="ch" forName="middleComposite" refType="h" fact="0.6567"/>
              <dgm:constr type="l" for="ch" forName="arc1" refType="w" fact="0"/>
              <dgm:constr type="t" for="ch" forName="arc1" refType="h" fact="0"/>
              <dgm:constr type="w" for="ch" forName="arc1" refType="w" fact="0.4928"/>
              <dgm:constr type="h" for="ch" forName="arc1" refType="h" fact="0.9357"/>
              <dgm:constr type="l" for="ch" forName="arc3" refType="w" fact="0.5072"/>
              <dgm:constr type="t" for="ch" forName="arc3" refType="h" fact="0"/>
              <dgm:constr type="w" for="ch" forName="arc3" refType="w" fact="0.4928"/>
              <dgm:constr type="h" for="ch" forName="arc3" refType="h" fact="0.9357"/>
              <dgm:constr type="l" for="ch" forName="parentText1" refType="w" fact="0.0926"/>
              <dgm:constr type="t" for="ch" forName="parentText1" refType="h" fact="0.8128"/>
              <dgm:constr type="w" for="ch" forName="parentText1" refType="w" fact="0.3742"/>
              <dgm:constr type="h" for="ch" forName="parentText1" refType="h" fact="0.1872"/>
              <dgm:constr type="l" for="ch" forName="parentText2" refType="w" fact="0.5655"/>
              <dgm:constr type="t" for="ch" forName="parentText2" refType="h" fact="0.8128"/>
              <dgm:constr type="w" for="ch" forName="parentText2" refType="w" fact="0.3742"/>
              <dgm:constr type="h" for="ch" forName="parentText2" refType="h" fact="0.1872"/>
            </dgm:constrLst>
          </dgm:if>
          <dgm:else name="Name9">
            <dgm:constrLst>
              <dgm:constr type="primFontSz" for="des" forName="parentText1" val="65"/>
              <dgm:constr type="primFontSz" for="des" forName="childText1_1" val="65"/>
              <dgm:constr type="primFontSz" for="des" forName="circ1Tx" val="65"/>
              <dgm:constr type="primFontSz" for="des" forName="parentText2" refType="primFontSz" refFor="des" refForName="parentText1" op="equ"/>
              <dgm:constr type="primFontSz" for="des" forName="childText1_1" refType="primFontSz" refFor="des" refForName="parentText1" op="lte"/>
              <dgm:constr type="primFontSz" for="des" forName="childText1_2" refType="primFontSz" refFor="des" refForName="parentText1" op="lte"/>
              <dgm:constr type="primFontSz" for="des" forName="childText1_3" refType="primFontSz" refFor="des" refForName="parentText1" op="lte"/>
              <dgm:constr type="primFontSz" for="des" forName="childText1_4" refType="primFontSz" refFor="des" refForName="parentText1" op="lte"/>
              <dgm:constr type="primFontSz" for="des" forName="childText1_1" refType="primFontSz" refFor="des" refForName="parentText2" op="lte"/>
              <dgm:constr type="primFontSz" for="des" forName="childText1_2" refType="primFontSz" refFor="des" refForName="parentText2" op="lte"/>
              <dgm:constr type="primFontSz" for="des" forName="childText1_3" refType="primFontSz" refFor="des" refForName="parentText2" op="lte"/>
              <dgm:constr type="primFontSz" for="des" forName="childText1_4" refType="primFontSz" refFor="des" refForName="parentText2" op="lte"/>
              <dgm:constr type="primFontSz" for="des" forName="childText1_1" refType="primFontSz" refFor="des" refForName="parentText3" op="lte"/>
              <dgm:constr type="primFontSz" for="des" forName="childText1_2" refType="primFontSz" refFor="des" refForName="parentText3" op="lte"/>
              <dgm:constr type="primFontSz" for="des" forName="childText1_3" refType="primFontSz" refFor="des" refForName="parentText3" op="lte"/>
              <dgm:constr type="primFontSz" for="des" forName="childText1_4" refType="primFontSz" refFor="des" refForName="parentText3" op="lte"/>
              <dgm:constr type="primFontSz" for="des" forName="circ1Tx" refType="primFontSz" refFor="des" refForName="parentText1" op="lte"/>
              <dgm:constr type="primFontSz" for="des" forName="circ2Tx" refType="primFontSz" refFor="des" refForName="parentText1" op="lte"/>
              <dgm:constr type="primFontSz" for="des" forName="circ3Tx" refType="primFontSz" refFor="des" refForName="parentText1" op="lte"/>
              <dgm:constr type="primFontSz" for="des" forName="circ4Tx" refType="primFontSz" refFor="des" refForName="parentText1" op="lte"/>
              <dgm:constr type="primFontSz" for="des" forName="circ1Tx" refType="primFontSz" refFor="des" refForName="parentText2" op="lte"/>
              <dgm:constr type="primFontSz" for="des" forName="circ2Tx" refType="primFontSz" refFor="des" refForName="parentText2" op="lte"/>
              <dgm:constr type="primFontSz" for="des" forName="circ3Tx" refType="primFontSz" refFor="des" refForName="parentText2" op="lte"/>
              <dgm:constr type="primFontSz" for="des" forName="circ4Tx" refType="primFontSz" refFor="des" refForName="parentText2" op="lte"/>
              <dgm:constr type="primFontSz" for="des" forName="circ1Tx" refType="primFontSz" refFor="des" refForName="parentText3" op="lte"/>
              <dgm:constr type="primFontSz" for="des" forName="circ2Tx" refType="primFontSz" refFor="des" refForName="parentText3" op="lte"/>
              <dgm:constr type="primFontSz" for="des" forName="circ3Tx" refType="primFontSz" refFor="des" refForName="parentText3" op="lte"/>
              <dgm:constr type="primFontSz" for="des" forName="circ4Tx" refType="primFontSz" refFor="des" refForName="parentText3" op="lte"/>
              <dgm:constr type="primFontSz" for="des" forName="childText1_2" refType="primFontSz" refFor="des" refForName="childText1_1" op="equ"/>
              <dgm:constr type="primFontSz" for="des" forName="childText1_3" refType="primFontSz" refFor="des" refForName="childText1_1" op="equ"/>
              <dgm:constr type="primFontSz" for="des" forName="childText1_4" refType="primFontSz" refFor="des" refForName="childText1_1" op="equ"/>
              <dgm:constr type="primFontSz" for="des" forName="circ2Tx" refType="primFontSz" refFor="des" refForName="circ1Tx" op="equ"/>
              <dgm:constr type="primFontSz" for="des" forName="circ3Tx" refType="primFontSz" refFor="des" refForName="circ1Tx" op="equ"/>
              <dgm:constr type="primFontSz" for="des" forName="circ4Tx" refType="primFontSz" refFor="des" refForName="circ1Tx" op="equ"/>
              <dgm:constr type="l" for="ch" forName="leftComposite" refType="w" fact="0.592"/>
              <dgm:constr type="t" for="ch" forName="leftComposite" refType="h" fact="0.1159"/>
              <dgm:constr type="w" for="ch" forName="leftComposite" refType="w" fact="0.3469"/>
              <dgm:constr type="h" for="ch" forName="leftComposite" refType="h" fact="0.6953"/>
              <dgm:constr type="l" for="ch" forName="middleComposite" refType="w" fact="0.0941"/>
              <dgm:constr type="t" for="ch" forName="middleComposite" refType="h" fact="0.1159"/>
              <dgm:constr type="w" for="ch" forName="middleComposite" refType="w" fact="0.3389"/>
              <dgm:constr type="h" for="ch" forName="middleComposite" refType="h" fact="0.6567"/>
              <dgm:constr type="l" for="ch" forName="arc1" refType="w" fact="0"/>
              <dgm:constr type="t" for="ch" forName="arc1" refType="h" fact="0"/>
              <dgm:constr type="w" for="ch" forName="arc1" refType="w" fact="0.4928"/>
              <dgm:constr type="h" for="ch" forName="arc1" refType="h" fact="0.9357"/>
              <dgm:constr type="l" for="ch" forName="arc3" refType="w" fact="0.5072"/>
              <dgm:constr type="t" for="ch" forName="arc3" refType="h" fact="0"/>
              <dgm:constr type="w" for="ch" forName="arc3" refType="w" fact="0.4928"/>
              <dgm:constr type="h" for="ch" forName="arc3" refType="h" fact="0.9357"/>
              <dgm:constr type="l" for="ch" forName="parentText2" refType="w" fact="0.0926"/>
              <dgm:constr type="t" for="ch" forName="parentText2" refType="h" fact="0.8128"/>
              <dgm:constr type="w" for="ch" forName="parentText2" refType="w" fact="0.3742"/>
              <dgm:constr type="h" for="ch" forName="parentText2" refType="h" fact="0.1872"/>
              <dgm:constr type="l" for="ch" forName="parentText1" refType="w" fact="0.5655"/>
              <dgm:constr type="t" for="ch" forName="parentText1" refType="h" fact="0.8128"/>
              <dgm:constr type="w" for="ch" forName="parentText1" refType="w" fact="0.3742"/>
              <dgm:constr type="h" for="ch" forName="parentText1" refType="h" fact="0.1872"/>
            </dgm:constrLst>
          </dgm:else>
        </dgm:choose>
      </dgm:if>
      <dgm:else name="Name10">
        <dgm:alg type="composite">
          <dgm:param type="ar" val="0.8036"/>
        </dgm:alg>
        <dgm:constrLst>
          <dgm:constr type="primFontSz" for="des" forName="parentText1" val="65"/>
          <dgm:constr type="primFontSz" for="des" forName="childText1_1" val="65"/>
          <dgm:constr type="primFontSz" for="des" forName="childText1_1" refType="primFontSz" refFor="des" refForName="parentText1" op="lte"/>
          <dgm:constr type="primFontSz" for="des" forName="childText1_2" refType="primFontSz" refFor="des" refForName="parentText1" op="lte"/>
          <dgm:constr type="primFontSz" for="des" forName="childText1_3" refType="primFontSz" refFor="des" refForName="parentText1" op="lte"/>
          <dgm:constr type="primFontSz" for="des" forName="childText1_4" refType="primFontSz" refFor="des" refForName="parentText1" op="lte"/>
          <dgm:constr type="primFontSz" for="des" forName="childText1_1" refType="primFontSz" refFor="des" refForName="parentText2" op="lte"/>
          <dgm:constr type="primFontSz" for="des" forName="childText1_2" refType="primFontSz" refFor="des" refForName="parentText2" op="lte"/>
          <dgm:constr type="primFontSz" for="des" forName="childText1_3" refType="primFontSz" refFor="des" refForName="parentText2" op="lte"/>
          <dgm:constr type="primFontSz" for="des" forName="childText1_4" refType="primFontSz" refFor="des" refForName="parentText2" op="lte"/>
          <dgm:constr type="primFontSz" for="des" forName="childText1_1" refType="primFontSz" refFor="des" refForName="parentText3" op="lte"/>
          <dgm:constr type="primFontSz" for="des" forName="childText1_2" refType="primFontSz" refFor="des" refForName="parentText3" op="lte"/>
          <dgm:constr type="primFontSz" for="des" forName="childText1_3" refType="primFontSz" refFor="des" refForName="parentText3" op="lte"/>
          <dgm:constr type="primFontSz" for="des" forName="childText1_4" refType="primFontSz" refFor="des" refForName="parentText3" op="lte"/>
          <dgm:constr type="primFontSz" for="des" forName="childText1_2" refType="primFontSz" refFor="des" refForName="childText1_1" op="equ"/>
          <dgm:constr type="primFontSz" for="des" forName="childText1_3" refType="primFontSz" refFor="des" refForName="childText1_1" op="equ"/>
          <dgm:constr type="primFontSz" for="des" forName="childText1_4" refType="primFontSz" refFor="des" refForName="childText1_1" op="equ"/>
          <dgm:constr type="l" for="ch" forName="leftComposite" refType="w" fact="0"/>
          <dgm:constr type="t" for="ch" forName="leftComposite" refType="h" fact="0.1159"/>
          <dgm:constr type="w" for="ch" forName="leftComposite" refType="w"/>
          <dgm:constr type="h" for="ch" forName="leftComposite" refType="h" fact="0.6953"/>
          <dgm:constr type="l" for="ch" forName="parentText1" refType="w" fact="0"/>
          <dgm:constr type="t" for="ch" forName="parentText1" refType="h" fact="0.8128"/>
          <dgm:constr type="w" for="ch" forName="parentText1" refType="w"/>
          <dgm:constr type="h" for="ch" forName="parentText1" refType="h" fact="0.1872"/>
        </dgm:constrLst>
      </dgm:else>
    </dgm:choose>
    <dgm:choose name="Name11">
      <dgm:if name="Name12" axis="ch" ptType="node" func="cnt" op="gte" val="1">
        <dgm:choose name="Name13">
          <dgm:if name="Name14" axis="ch" ptType="node" func="cnt" op="gte" val="2">
            <dgm:layoutNode name="arc1">
              <dgm:alg type="sp"/>
              <dgm:shape xmlns:r="http://schemas.openxmlformats.org/officeDocument/2006/relationships" rot="90" type="blockArc" r:blip="">
                <dgm:adjLst>
                  <dgm:adj idx="1" val="-135"/>
                  <dgm:adj idx="2" val="-45"/>
                  <dgm:adj idx="3" val="0.0496"/>
                </dgm:adjLst>
              </dgm:shape>
              <dgm:presOf/>
            </dgm:layoutNode>
            <dgm:layoutNode name="arc3">
              <dgm:alg type="sp"/>
              <dgm:shape xmlns:r="http://schemas.openxmlformats.org/officeDocument/2006/relationships" rot="270" type="blockArc" r:blip="">
                <dgm:adjLst>
                  <dgm:adj idx="1" val="-135"/>
                  <dgm:adj idx="2" val="-45"/>
                  <dgm:adj idx="3" val="0.0496"/>
                </dgm:adjLst>
              </dgm:shape>
              <dgm:presOf/>
            </dgm:layoutNode>
            <dgm:layoutNode name="parentText2" styleLbl="revTx">
              <dgm:varLst>
                <dgm:chMax val="4"/>
                <dgm:chPref val="3"/>
                <dgm:bulletEnabled val="1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ch 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15"/>
        </dgm:choose>
        <dgm:choose name="Name16">
          <dgm:if name="Name17" axis="ch" ptType="node" func="cnt" op="gte" val="3">
            <dgm:layoutNode name="arc2">
              <dgm:alg type="sp"/>
              <dgm:shape xmlns:r="http://schemas.openxmlformats.org/officeDocument/2006/relationships" rot="90" type="blockArc" r:blip="">
                <dgm:adjLst>
                  <dgm:adj idx="1" val="-135"/>
                  <dgm:adj idx="2" val="-45"/>
                  <dgm:adj idx="3" val="0.0496"/>
                </dgm:adjLst>
              </dgm:shape>
              <dgm:presOf/>
            </dgm:layoutNode>
            <dgm:layoutNode name="arc4">
              <dgm:alg type="sp"/>
              <dgm:shape xmlns:r="http://schemas.openxmlformats.org/officeDocument/2006/relationships" rot="270" type="blockArc" r:blip="">
                <dgm:adjLst>
                  <dgm:adj idx="1" val="-135"/>
                  <dgm:adj idx="2" val="-45"/>
                  <dgm:adj idx="3" val="0.0496"/>
                </dgm:adjLst>
              </dgm:shape>
              <dgm:presOf/>
            </dgm:layoutNode>
            <dgm:layoutNode name="parentText3" styleLbl="revTx">
              <dgm:varLst>
                <dgm:chMax val="1"/>
                <dgm:chPref val="1"/>
                <dgm:bulletEnabled val="1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ch self" ptType="node node" st="3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18"/>
        </dgm:choose>
      </dgm:if>
      <dgm:else name="Name19"/>
    </dgm:choose>
    <dgm:layoutNode name="middleComposite">
      <dgm:choose name="Name20">
        <dgm:if name="Name21" axis="ch ch" ptType="node node" st="2 1" cnt="1 0" func="cnt" op="lte" val="1">
          <dgm:alg type="composite">
            <dgm:param type="ar" val="1"/>
          </dgm:alg>
        </dgm:if>
        <dgm:if name="Name22" axis="ch ch" ptType="node node" st="2 1" cnt="1 0" func="cnt" op="equ" val="2">
          <dgm:alg type="composite">
            <dgm:param type="ar" val="1.792"/>
          </dgm:alg>
        </dgm:if>
        <dgm:if name="Name23" axis="ch ch" ptType="node node" st="2 1" cnt="1 0" func="cnt" op="equ" val="3">
          <dgm:alg type="composite">
            <dgm:param type="ar" val="1"/>
          </dgm:alg>
        </dgm:if>
        <dgm:else name="Name24">
          <dgm:alg type="composite">
            <dgm:param type="ar" val="1"/>
          </dgm:alg>
        </dgm:else>
      </dgm:choose>
      <dgm:shape xmlns:r="http://schemas.openxmlformats.org/officeDocument/2006/relationships" r:blip="">
        <dgm:adjLst/>
      </dgm:shape>
      <dgm:presOf/>
      <dgm:choose name="Name25">
        <dgm:if name="Name26" axis="ch ch" ptType="node node" st="2 1" cnt="1 0" func="cnt" op="lte" val="1">
          <dgm:constrLst>
            <dgm:constr type="ctrX" for="ch" forName="circ1" refType="w" fact="0.5"/>
            <dgm:constr type="ctrY" for="ch" forName="circ1" refType="h" fact="0.5"/>
            <dgm:constr type="w" for="ch" forName="circ1" refType="w"/>
            <dgm:constr type="h" for="ch" forName="circ1" refType="h"/>
            <dgm:constr type="l" for="ch" forName="circ1Tx" refType="w" fact="0.2"/>
            <dgm:constr type="t" for="ch" forName="circ1Tx" refType="h" fact="0.1"/>
            <dgm:constr type="w" for="ch" forName="circ1Tx" refType="w" fact="0.6"/>
            <dgm:constr type="h" for="ch" forName="circ1Tx" refType="h" fact="0.8"/>
          </dgm:constrLst>
        </dgm:if>
        <dgm:if name="Name27" axis="ch ch" ptType="node node" st="2 1" cnt="1 0" func="cnt" op="equ" val="2">
          <dgm:constrLst>
            <dgm:constr type="ctrX" for="ch" forName="circ1" refType="w" fact="0.3"/>
            <dgm:constr type="ctrY" for="ch" forName="circ1" refType="h" fact="0.5"/>
            <dgm:constr type="w" for="ch" forName="circ1" refType="w" fact="0.555"/>
            <dgm:constr type="h" for="ch" forName="circ1" refType="h" fact="0.99456"/>
            <dgm:constr type="l" for="ch" forName="circ1Tx" refType="w" fact="0.1"/>
            <dgm:constr type="t" for="ch" forName="circ1Tx" refType="h" fact="0.12"/>
            <dgm:constr type="w" for="ch" forName="circ1Tx" refType="w" fact="0.32"/>
            <dgm:constr type="h" for="ch" forName="circ1Tx" refType="h" fact="0.76"/>
            <dgm:constr type="ctrX" for="ch" forName="circ2" refType="w" fact="0.7"/>
            <dgm:constr type="ctrY" for="ch" forName="circ2" refType="h" fact="0.5"/>
            <dgm:constr type="w" for="ch" forName="circ2" refType="w" fact="0.555"/>
            <dgm:constr type="h" for="ch" forName="circ2" refType="h" fact="0.99456"/>
            <dgm:constr type="l" for="ch" forName="circ2Tx" refType="w" fact="0.58"/>
            <dgm:constr type="t" for="ch" forName="circ2Tx" refType="h" fact="0.12"/>
            <dgm:constr type="w" for="ch" forName="circ2Tx" refType="w" fact="0.32"/>
            <dgm:constr type="h" for="ch" forName="circ2Tx" refType="h" fact="0.76"/>
          </dgm:constrLst>
        </dgm:if>
        <dgm:if name="Name28" axis="ch ch" ptType="node node" st="2 1" cnt="1 0" func="cnt" op="equ" val="3">
          <dgm:constrLst>
            <dgm:constr type="ctrX" for="ch" forName="circ1" refType="w" fact="0.5"/>
            <dgm:constr type="ctrY" for="ch" forName="circ1" refType="w" fact="0.25"/>
            <dgm:constr type="w" for="ch" forName="circ1" refType="w" fact="0.6"/>
            <dgm:constr type="h" for="ch" forName="circ1" refType="h" fact="0.6"/>
            <dgm:constr type="l" for="ch" forName="circ1Tx" refType="w" fact="0.28"/>
            <dgm:constr type="t" for="ch" forName="circ1Tx" refType="h" fact="0.055"/>
            <dgm:constr type="w" for="ch" forName="circ1Tx" refType="w" fact="0.44"/>
            <dgm:constr type="h" for="ch" forName="circ1Tx" refType="h" fact="0.27"/>
            <dgm:constr type="ctrX" for="ch" forName="circ2" refType="w" fact="0.7165"/>
            <dgm:constr type="ctrY" for="ch" forName="circ2" refType="w" fact="0.625"/>
            <dgm:constr type="w" for="ch" forName="circ2" refType="w" fact="0.6"/>
            <dgm:constr type="h" for="ch" forName="circ2" refType="h" fact="0.6"/>
            <dgm:constr type="l" for="ch" forName="circ2Tx" refType="w" fact="0.6"/>
            <dgm:constr type="t" for="ch" forName="circ2Tx" refType="h" fact="0.48"/>
            <dgm:constr type="w" for="ch" forName="circ2Tx" refType="w" fact="0.36"/>
            <dgm:constr type="h" for="ch" forName="circ2Tx" refType="h" fact="0.33"/>
            <dgm:constr type="ctrX" for="ch" forName="circ3" refType="w" fact="0.2835"/>
            <dgm:constr type="ctrY" for="ch" forName="circ3" refType="w" fact="0.625"/>
            <dgm:constr type="w" for="ch" forName="circ3" refType="w" fact="0.6"/>
            <dgm:constr type="h" for="ch" forName="circ3" refType="h" fact="0.6"/>
            <dgm:constr type="l" for="ch" forName="circ3Tx" refType="w" fact="0.04"/>
            <dgm:constr type="t" for="ch" forName="circ3Tx" refType="h" fact="0.48"/>
            <dgm:constr type="w" for="ch" forName="circ3Tx" refType="w" fact="0.36"/>
            <dgm:constr type="h" for="ch" forName="circ3Tx" refType="h" fact="0.33"/>
          </dgm:constrLst>
        </dgm:if>
        <dgm:else name="Name29">
          <dgm:constrLst>
            <dgm:constr type="ctrX" for="ch" forName="circ1" refType="w" fact="0.5"/>
            <dgm:constr type="ctrY" for="ch" forName="circ1" refType="w" fact="0.27"/>
            <dgm:constr type="w" for="ch" forName="circ1" refType="w" fact="0.52"/>
            <dgm:constr type="h" for="ch" forName="circ1" refType="h" fact="0.52"/>
            <dgm:constr type="l" for="ch" forName="circ1Tx" refType="w" fact="0.3"/>
            <dgm:constr type="t" for="ch" forName="circ1Tx" refType="h" fact="0.08"/>
            <dgm:constr type="w" for="ch" forName="circ1Tx" refType="w" fact="0.4"/>
            <dgm:constr type="h" for="ch" forName="circ1Tx" refType="h" fact="0.165"/>
            <dgm:constr type="ctrX" for="ch" forName="circ2" refType="w" fact="0.73"/>
            <dgm:constr type="ctrY" for="ch" forName="circ2" refType="w" fact="0.5"/>
            <dgm:constr type="w" for="ch" forName="circ2" refType="w" fact="0.52"/>
            <dgm:constr type="h" for="ch" forName="circ2" refType="h" fact="0.52"/>
            <dgm:constr type="r" for="ch" forName="circ2Tx" refType="w" fact="0.95"/>
            <dgm:constr type="t" for="ch" forName="circ2Tx" refType="h" fact="0.3"/>
            <dgm:constr type="w" for="ch" forName="circ2Tx" refType="w" fact="0.2"/>
            <dgm:constr type="h" for="ch" forName="circ2Tx" refType="h" fact="0.4"/>
            <dgm:constr type="ctrX" for="ch" forName="circ3" refType="w" fact="0.5"/>
            <dgm:constr type="ctrY" for="ch" forName="circ3" refType="w" fact="0.73"/>
            <dgm:constr type="w" for="ch" forName="circ3" refType="w" fact="0.52"/>
            <dgm:constr type="h" for="ch" forName="circ3" refType="h" fact="0.52"/>
            <dgm:constr type="l" for="ch" forName="circ3Tx" refType="w" fact="0.3"/>
            <dgm:constr type="b" for="ch" forName="circ3Tx" refType="h" fact="0.92"/>
            <dgm:constr type="w" for="ch" forName="circ3Tx" refType="w" fact="0.4"/>
            <dgm:constr type="h" for="ch" forName="circ3Tx" refType="h" fact="0.165"/>
            <dgm:constr type="ctrX" for="ch" forName="circ4" refType="w" fact="0.27"/>
            <dgm:constr type="ctrY" for="ch" forName="circ4" refType="h" fact="0.5"/>
            <dgm:constr type="w" for="ch" forName="circ4" refType="w" fact="0.52"/>
            <dgm:constr type="h" for="ch" forName="circ4" refType="h" fact="0.52"/>
            <dgm:constr type="l" for="ch" forName="circ4Tx" refType="w" fact="0.05"/>
            <dgm:constr type="t" for="ch" forName="circ4Tx" refType="h" fact="0.3"/>
            <dgm:constr type="w" for="ch" forName="circ4Tx" refType="w" fact="0.2"/>
            <dgm:constr type="h" for="ch" forName="circ4Tx" refType="h" fact="0.4"/>
          </dgm:constrLst>
        </dgm:else>
      </dgm:choose>
      <dgm:ruleLst/>
      <dgm:forEach name="Name30" axis="ch ch" ptType="node node" st="2 1" cnt="1 1">
        <dgm:layoutNode name="circ1" styleLbl="vennNode1">
          <dgm:alg type="sp"/>
          <dgm:shape xmlns:r="http://schemas.openxmlformats.org/officeDocument/2006/relationships" type="ellipse" r:blip="">
            <dgm:adjLst/>
          </dgm:shape>
          <dgm:presOf axis="desOrSelf" ptType="node"/>
          <dgm:constrLst/>
          <dgm:ruleLst/>
        </dgm:layoutNode>
        <dgm:layoutNode name="circ1Tx" styleLbl="revTx">
          <dgm:varLst>
            <dgm:chMax val="0"/>
            <dgm:chPref val="0"/>
          </dgm:varLst>
          <dgm:alg type="tx">
            <dgm:param type="txAnchorHorzCh" val="ctr"/>
            <dgm:param type="txAnchorVertCh" val="mid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/>
            <dgm:constr type="bMarg"/>
            <dgm:constr type="lMarg"/>
            <dgm:constr type="rMarg"/>
            <dgm:constr type="primFontSz" val="20"/>
          </dgm:constrLst>
          <dgm:ruleLst>
            <dgm:rule type="primFontSz" val="5" fact="NaN" max="NaN"/>
          </dgm:ruleLst>
        </dgm:layoutNode>
      </dgm:forEach>
      <dgm:forEach name="Name31" axis="ch ch" ptType="node node" st="2 2" cnt="1 1">
        <dgm:layoutNode name="circ2" styleLbl="vennNode1">
          <dgm:alg type="sp"/>
          <dgm:shape xmlns:r="http://schemas.openxmlformats.org/officeDocument/2006/relationships" type="ellipse" r:blip="">
            <dgm:adjLst/>
          </dgm:shape>
          <dgm:presOf axis="desOrSelf" ptType="node"/>
          <dgm:constrLst/>
          <dgm:ruleLst/>
        </dgm:layoutNode>
        <dgm:layoutNode name="circ2Tx" styleLbl="revTx">
          <dgm:varLst>
            <dgm:chMax val="0"/>
            <dgm:chPref val="0"/>
          </dgm:varLst>
          <dgm:alg type="tx">
            <dgm:param type="txAnchorHorzCh" val="ctr"/>
            <dgm:param type="txAnchorVertCh" val="mid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/>
            <dgm:constr type="bMarg"/>
            <dgm:constr type="lMarg"/>
            <dgm:constr type="rMarg"/>
            <dgm:constr type="primFontSz" val="20"/>
          </dgm:constrLst>
          <dgm:ruleLst>
            <dgm:rule type="primFontSz" val="5" fact="NaN" max="NaN"/>
          </dgm:ruleLst>
        </dgm:layoutNode>
      </dgm:forEach>
      <dgm:forEach name="Name32" axis="ch ch" ptType="node node" st="2 3" cnt="1 1">
        <dgm:layoutNode name="circ3" styleLbl="vennNode1">
          <dgm:alg type="sp"/>
          <dgm:shape xmlns:r="http://schemas.openxmlformats.org/officeDocument/2006/relationships" type="ellipse" r:blip="">
            <dgm:adjLst/>
          </dgm:shape>
          <dgm:presOf axis="desOrSelf" ptType="node"/>
          <dgm:constrLst/>
          <dgm:ruleLst/>
        </dgm:layoutNode>
        <dgm:layoutNode name="circ3Tx" styleLbl="revTx">
          <dgm:varLst>
            <dgm:chMax val="0"/>
            <dgm:chPref val="0"/>
          </dgm:varLst>
          <dgm:alg type="tx">
            <dgm:param type="txAnchorHorzCh" val="ctr"/>
            <dgm:param type="txAnchorVertCh" val="mid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/>
            <dgm:constr type="bMarg"/>
            <dgm:constr type="lMarg"/>
            <dgm:constr type="rMarg"/>
            <dgm:constr type="primFontSz" val="20"/>
          </dgm:constrLst>
          <dgm:ruleLst>
            <dgm:rule type="primFontSz" val="5" fact="NaN" max="NaN"/>
          </dgm:ruleLst>
        </dgm:layoutNode>
      </dgm:forEach>
      <dgm:forEach name="Name33" axis="ch ch" ptType="node node" st="2 4" cnt="1 1">
        <dgm:layoutNode name="circ4" styleLbl="vennNode1">
          <dgm:alg type="sp"/>
          <dgm:shape xmlns:r="http://schemas.openxmlformats.org/officeDocument/2006/relationships" type="ellipse" r:blip="">
            <dgm:adjLst/>
          </dgm:shape>
          <dgm:presOf axis="desOrSelf" ptType="node"/>
          <dgm:constrLst/>
          <dgm:ruleLst/>
        </dgm:layoutNode>
        <dgm:layoutNode name="circ4Tx" styleLbl="revTx">
          <dgm:varLst>
            <dgm:chMax val="0"/>
            <dgm:chPref val="0"/>
            <dgm:bulletEnabled val="1"/>
          </dgm:varLst>
          <dgm:alg type="tx">
            <dgm:param type="txAnchorHorzCh" val="ctr"/>
            <dgm:param type="txAnchorVertCh" val="mid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/>
            <dgm:constr type="bMarg"/>
            <dgm:constr type="lMarg"/>
            <dgm:constr type="rMarg"/>
            <dgm:constr type="primFontSz" val="20"/>
          </dgm:constrLst>
          <dgm:ruleLst>
            <dgm:rule type="primFontSz" val="5" fact="NaN" max="NaN"/>
          </dgm:ruleLst>
        </dgm:layoutNode>
      </dgm:forEach>
    </dgm:layoutNode>
    <dgm:layoutNode name="leftComposite">
      <dgm:choose name="Name34">
        <dgm:if name="Name35" axis="ch ch" ptType="node node" st="1 1" cnt="1 0" func="cnt" op="lte" val="1">
          <dgm:alg type="composite">
            <dgm:param type="ar" val="1.3085"/>
          </dgm:alg>
          <dgm:constrLst>
            <dgm:constr type="l" for="ch" forName="childText1_1" refType="w" fact="0.2124"/>
            <dgm:constr type="t" for="ch" forName="childText1_1" refType="h" fact="0"/>
            <dgm:constr type="w" for="ch" forName="childText1_1" refType="w" fact="0.5759"/>
            <dgm:constr type="h" for="ch" forName="childText1_1" refType="h" fact="0.7535"/>
            <dgm:constr type="l" for="ch" forName="ellipse1" refType="w" fact="0"/>
            <dgm:constr type="t" for="ch" forName="ellipse1" refType="h" fact="0.63"/>
            <dgm:constr type="w" for="ch" forName="ellipse1" refType="w" fact="0.2828"/>
            <dgm:constr type="h" for="ch" forName="ellipse1" refType="h" fact="0.37"/>
            <dgm:constr type="l" for="ch" forName="ellipse2" refType="w" fact="0.82"/>
            <dgm:constr type="t" for="ch" forName="ellipse2" refType="h" fact="0.17"/>
            <dgm:constr type="w" for="ch" forName="ellipse2" refType="w" fact="0.1645"/>
            <dgm:constr type="h" for="ch" forName="ellipse2" refType="h" fact="0.2153"/>
          </dgm:constrLst>
        </dgm:if>
        <dgm:if name="Name36" axis="ch ch" ptType="node node" st="1 1" cnt="1 0" func="cnt" op="equ" val="2">
          <dgm:alg type="composite">
            <dgm:param type="ar" val="0.8917"/>
          </dgm:alg>
          <dgm:constrLst>
            <dgm:constr type="l" for="ch" forName="childText1_1" refType="w" fact="0.1864"/>
            <dgm:constr type="t" for="ch" forName="childText1_1" refType="h" fact="0"/>
            <dgm:constr type="w" for="ch" forName="childText1_1" refType="w" fact="0.5055"/>
            <dgm:constr type="h" for="ch" forName="childText1_1" refType="h" fact="0.4507"/>
            <dgm:constr type="l" for="ch" forName="childText1_2" refType="w" fact="0.4945"/>
            <dgm:constr type="t" for="ch" forName="childText1_2" refType="h" fact="0.3929"/>
            <dgm:constr type="w" for="ch" forName="childText1_2" refType="w" fact="0.5055"/>
            <dgm:constr type="h" for="ch" forName="childText1_2" refType="h" fact="0.4507"/>
            <dgm:constr type="l" for="ch" forName="ellipse1" refType="w" fact="0"/>
            <dgm:constr type="t" for="ch" forName="ellipse1" refType="h" fact="0.3768"/>
            <dgm:constr type="w" for="ch" forName="ellipse1" refType="w" fact="0.2482"/>
            <dgm:constr type="h" for="ch" forName="ellipse1" refType="h" fact="0.2213"/>
            <dgm:constr type="l" for="ch" forName="ellipse3" refType="w" fact="0.5474"/>
            <dgm:constr type="t" for="ch" forName="ellipse3" refType="h" fact="0.8712"/>
            <dgm:constr type="w" for="ch" forName="ellipse3" refType="w" fact="0.1444"/>
            <dgm:constr type="h" for="ch" forName="ellipse3" refType="h" fact="0.1288"/>
            <dgm:constr type="l" for="ch" forName="ellipse2" refType="w" fact="0.7333"/>
            <dgm:constr type="t" for="ch" forName="ellipse2" refType="h" fact="0.0887"/>
            <dgm:constr type="w" for="ch" forName="ellipse2" refType="w" fact="0.1444"/>
            <dgm:constr type="h" for="ch" forName="ellipse2" refType="h" fact="0.1288"/>
          </dgm:constrLst>
        </dgm:if>
        <dgm:if name="Name37" axis="ch ch" ptType="node node" st="1 1" cnt="1 0" func="cnt" op="equ" val="3">
          <dgm:alg type="composite">
            <dgm:param type="ar" val="1.0811"/>
          </dgm:alg>
          <dgm:constrLst>
            <dgm:constr type="l" for="ch" forName="childText1_3" refType="w" fact="0.1649"/>
            <dgm:constr type="t" for="ch" forName="childText1_3" refType="h" fact="0.5389"/>
            <dgm:constr type="w" for="ch" forName="childText1_3" refType="w" fact="0.4265"/>
            <dgm:constr type="h" for="ch" forName="childText1_3" refType="h" fact="0.4611"/>
            <dgm:constr type="l" for="ch" forName="childText1_1" refType="w" fact="0.1573"/>
            <dgm:constr type="t" for="ch" forName="childText1_1" refType="h" fact="0"/>
            <dgm:constr type="w" for="ch" forName="childText1_1" refType="w" fact="0.4265"/>
            <dgm:constr type="h" for="ch" forName="childText1_1" refType="h" fact="0.4611"/>
            <dgm:constr type="l" for="ch" forName="childText1_2" refType="w" fact="0.5735"/>
            <dgm:constr type="t" for="ch" forName="childText1_2" refType="h" fact="0.2754"/>
            <dgm:constr type="w" for="ch" forName="childText1_2" refType="w" fact="0.4265"/>
            <dgm:constr type="h" for="ch" forName="childText1_2" refType="h" fact="0.4611"/>
            <dgm:constr type="l" for="ch" forName="ellipse1" refType="w" fact="0"/>
            <dgm:constr type="t" for="ch" forName="ellipse1" refType="h" fact="0.3855"/>
            <dgm:constr type="w" for="ch" forName="ellipse1" refType="w" fact="0.2095"/>
            <dgm:constr type="h" for="ch" forName="ellipse1" refType="h" fact="0.2264"/>
            <dgm:constr type="l" for="ch" forName="ellipse3" refType="w" fact="0.6181"/>
            <dgm:constr type="t" for="ch" forName="ellipse3" refType="h" fact="0.7647"/>
            <dgm:constr type="w" for="ch" forName="ellipse3" refType="w" fact="0.1219"/>
            <dgm:constr type="h" for="ch" forName="ellipse3" refType="h" fact="0.1317"/>
            <dgm:constr type="l" for="ch" forName="ellipse2" refType="w" fact="0.6188"/>
            <dgm:constr type="t" for="ch" forName="ellipse2" refType="h" fact="0.0907"/>
            <dgm:constr type="w" for="ch" forName="ellipse2" refType="w" fact="0.1219"/>
            <dgm:constr type="h" for="ch" forName="ellipse2" refType="h" fact="0.1317"/>
          </dgm:constrLst>
        </dgm:if>
        <dgm:else name="Name38">
          <dgm:alg type="composite">
            <dgm:param type="ar" val="0.9472"/>
          </dgm:alg>
          <dgm:constrLst>
            <dgm:constr type="l" for="ch" forName="childText1_3" refType="w" fact="0"/>
            <dgm:constr type="t" for="ch" forName="childText1_3" refType="h" fact="0.6035"/>
            <dgm:constr type="w" for="ch" forName="childText1_3" refType="w" fact="0.4186"/>
            <dgm:constr type="h" for="ch" forName="childText1_3" refType="h" fact="0.3965"/>
            <dgm:constr type="l" for="ch" forName="childText1_1" refType="w" fact="0.0981"/>
            <dgm:constr type="t" for="ch" forName="childText1_1" refType="h" fact="0"/>
            <dgm:constr type="w" for="ch" forName="childText1_1" refType="w" fact="0.4186"/>
            <dgm:constr type="h" for="ch" forName="childText1_1" refType="h" fact="0.3965"/>
            <dgm:constr type="l" for="ch" forName="childText1_2" refType="w" fact="0.5385"/>
            <dgm:constr type="t" for="ch" forName="childText1_2" refType="h" fact="0.1304"/>
            <dgm:constr type="w" for="ch" forName="childText1_2" refType="w" fact="0.4186"/>
            <dgm:constr type="h" for="ch" forName="childText1_2" refType="h" fact="0.3965"/>
            <dgm:constr type="l" for="ch" forName="ellipse4" refType="w" fact="0.3222"/>
            <dgm:constr type="t" for="ch" forName="ellipse4" refType="h" fact="0.4232"/>
            <dgm:constr type="w" for="ch" forName="ellipse4" refType="w" fact="0.2056"/>
            <dgm:constr type="h" for="ch" forName="ellipse4" refType="h" fact="0.1947"/>
            <dgm:constr type="l" for="ch" forName="ellipse1" refType="w" fact="0.1489"/>
            <dgm:constr type="t" for="ch" forName="ellipse1" refType="h" fact="0.4502"/>
            <dgm:constr type="w" for="ch" forName="ellipse1" refType="w" fact="0.1196"/>
            <dgm:constr type="h" for="ch" forName="ellipse1" refType="h" fact="0.1133"/>
            <dgm:constr type="l" for="ch" forName="ellipse2" refType="w" fact="0.5384"/>
            <dgm:constr type="t" for="ch" forName="ellipse2" refType="h" fact="0.0124"/>
            <dgm:constr type="w" for="ch" forName="ellipse2" refType="w" fact="0.1196"/>
            <dgm:constr type="h" for="ch" forName="ellipse2" refType="h" fact="0.1133"/>
            <dgm:constr type="l" for="ch" forName="childText1_4" refType="w" fact="0.4625"/>
            <dgm:constr type="t" for="ch" forName="childText1_4" refType="h" fact="0.5719"/>
            <dgm:constr type="w" for="ch" forName="childText1_4" refType="w" fact="0.4186"/>
            <dgm:constr type="h" for="ch" forName="childText1_4" refType="h" fact="0.3965"/>
            <dgm:constr type="l" for="ch" forName="ellipse3" refType="w" fact="0.8804"/>
            <dgm:constr type="t" for="ch" forName="ellipse3" refType="h" fact="0.5329"/>
            <dgm:constr type="w" for="ch" forName="ellipse3" refType="w" fact="0.1196"/>
            <dgm:constr type="h" for="ch" forName="ellipse3" refType="h" fact="0.1133"/>
            <dgm:constr type="l" for="ch" forName="ellipse5" refType="w" fact="0.0146"/>
            <dgm:constr type="t" for="ch" forName="ellipse5" refType="h" fact="0.5228"/>
            <dgm:constr type="w" for="ch" forName="ellipse5" refType="w" fact="0.0899"/>
            <dgm:constr type="h" for="ch" forName="ellipse5" refType="h" fact="0.0851"/>
          </dgm:constrLst>
        </dgm:else>
      </dgm:choose>
      <dgm:forEach name="Name39" axis="ch ch" ptType="node node" st="1 1" cnt="1 1">
        <dgm:layoutNode name="childText1_1" styleLbl="vennNode1">
          <dgm:varLst>
            <dgm:chMax val="0"/>
            <dgm:chPref val="0"/>
          </dgm:varLst>
          <dgm:alg type="tx"/>
          <dgm:shape xmlns:r="http://schemas.openxmlformats.org/officeDocument/2006/relationships" type="ellipse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ellipse1" styleLbl="ven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ellipse2" styleLbl="venn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  <dgm:forEach name="Name40" axis="ch ch" ptType="node node" st="1 2" cnt="1 1">
        <dgm:layoutNode name="childText1_2" styleLbl="vennNode1">
          <dgm:varLst>
            <dgm:chMax val="0"/>
            <dgm:chPref val="0"/>
          </dgm:varLst>
          <dgm:alg type="tx"/>
          <dgm:shape xmlns:r="http://schemas.openxmlformats.org/officeDocument/2006/relationships" type="ellipse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ellipse3" styleLbl="venn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  <dgm:forEach name="Name41" axis="ch ch" ptType="node node" st="1 3" cnt="1 1">
        <dgm:layoutNode name="childText1_3" styleLbl="vennNode1">
          <dgm:varLst>
            <dgm:chMax val="0"/>
            <dgm:chPref val="0"/>
          </dgm:varLst>
          <dgm:alg type="tx"/>
          <dgm:shape xmlns:r="http://schemas.openxmlformats.org/officeDocument/2006/relationships" type="ellipse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forEach>
      <dgm:forEach name="Name42" axis="ch ch" ptType="node node" st="1 4" cnt="1 1">
        <dgm:layoutNode name="childText1_4" styleLbl="vennNode1">
          <dgm:varLst>
            <dgm:chMax val="0"/>
            <dgm:chPref val="0"/>
          </dgm:varLst>
          <dgm:alg type="tx"/>
          <dgm:shape xmlns:r="http://schemas.openxmlformats.org/officeDocument/2006/relationships" type="ellipse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ellipse4" styleLbl="ven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ellipse5" styleLbl="venn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</dgm:layoutNode>
    <dgm:choose name="Name43">
      <dgm:if name="Name44" axis="ch ch" ptType="node node" st="3 1" cnt="1 0" func="cnt" op="gte" val="1">
        <dgm:layoutNode name="rightChild">
          <dgm:varLst>
            <dgm:chMax val="0"/>
            <dgm:chPref val="0"/>
          </dgm:varLst>
          <dgm:alg type="tx"/>
          <dgm:shape xmlns:r="http://schemas.openxmlformats.org/officeDocument/2006/relationships" type="ellipse" r:blip="">
            <dgm:adjLst/>
          </dgm:shape>
          <dgm:presOf axis="ch des" ptType="node node" st="3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45"/>
    </dgm:choose>
    <dgm:layoutNode name="parentText1" styleLbl="revTx">
      <dgm:varLst>
        <dgm:chMax val="4"/>
        <dgm:chPref val="3"/>
        <dgm:bulletEnabled val="1"/>
      </dgm:varLst>
      <dgm:alg type="tx"/>
      <dgm:shape xmlns:r="http://schemas.openxmlformats.org/officeDocument/2006/relationships" type="rect" r:blip="">
        <dgm:adjLst/>
      </dgm:shape>
      <dgm:presOf axis="ch self" ptType="node node" st="1 1" cnt="1 0"/>
      <dgm:constrLst>
        <dgm:constr type="lMarg" refType="primFontSz" fact="0.3"/>
        <dgm:constr type="rMarg" refType="primFontSz" fact="0.3"/>
        <dgm:constr type="tMarg" refType="primFontSz" fact="0.3"/>
        <dgm:constr type="bMarg" refType="primFontSz" fact="0.3"/>
      </dgm:constrLst>
      <dgm:ruleLst>
        <dgm:rule type="primFontSz" val="5" fact="NaN" max="NaN"/>
      </dgm:ruleLst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917" cy="5120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759" tIns="47380" rIns="94759" bIns="4738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0725" y="0"/>
            <a:ext cx="3076917" cy="5120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759" tIns="47380" rIns="94759" bIns="4738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0600" y="766763"/>
            <a:ext cx="5118100" cy="3838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930" y="4862096"/>
            <a:ext cx="5679440" cy="4605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759" tIns="47380" rIns="94759" bIns="4738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 smtClean="0"/>
              <a:t>Textmasterformate durch Klicken bearbeiten</a:t>
            </a:r>
          </a:p>
          <a:p>
            <a:pPr lvl="1"/>
            <a:r>
              <a:rPr lang="de-DE" noProof="0" smtClean="0"/>
              <a:t>Zweite Ebene</a:t>
            </a:r>
          </a:p>
          <a:p>
            <a:pPr lvl="2"/>
            <a:r>
              <a:rPr lang="de-DE" noProof="0" smtClean="0"/>
              <a:t>Dritte Ebene</a:t>
            </a:r>
          </a:p>
          <a:p>
            <a:pPr lvl="3"/>
            <a:r>
              <a:rPr lang="de-DE" noProof="0" smtClean="0"/>
              <a:t>Vierte Ebene</a:t>
            </a:r>
          </a:p>
          <a:p>
            <a:pPr lvl="4"/>
            <a:r>
              <a:rPr lang="de-DE" noProof="0" smtClean="0"/>
              <a:t>Fünfte Ebene</a:t>
            </a: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0919"/>
            <a:ext cx="3076917" cy="5120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759" tIns="47380" rIns="94759" bIns="4738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1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0725" y="9720919"/>
            <a:ext cx="3076917" cy="5120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759" tIns="47380" rIns="94759" bIns="4738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C6158546-0F0F-431D-91AB-E513DF655370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6158546-0F0F-431D-91AB-E513DF655370}" type="slidenum">
              <a:rPr lang="de-DE" smtClean="0"/>
              <a:pPr>
                <a:defRPr/>
              </a:pPr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377711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68D8AEB-8545-4A45-9FC4-C794F7108B71}" type="slidenum">
              <a:rPr lang="de-DE" smtClean="0"/>
              <a:pPr>
                <a:defRPr/>
              </a:pPr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881180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933F106-7D70-4A21-AA1B-6D88E78D7C19}" type="slidenum">
              <a:rPr lang="de-DE" smtClean="0"/>
              <a:pPr>
                <a:defRPr/>
              </a:pPr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40293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Hiding</a:t>
            </a:r>
            <a:r>
              <a:rPr lang="en-US" baseline="0" dirty="0" smtClean="0"/>
              <a:t> the whole complex infrastructure 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6158546-0F0F-431D-91AB-E513DF655370}" type="slidenum">
              <a:rPr lang="de-DE" smtClean="0"/>
              <a:pPr>
                <a:defRPr/>
              </a:pPr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012681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de-DE" smtClean="0"/>
              <a:t>Formatvorlage des Untertitelmasters durch Klicken bearbeiten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22 June 2011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New presentation template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A92DE15-20D6-4BF4-868F-D2EEC4BE78E4}" type="slidenum">
              <a:rPr lang="de-DE" smtClean="0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257261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22 June 2011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New presentation template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6F638B-9228-4D13-8AF9-E5CED2F817D6}" type="slidenum">
              <a:rPr lang="de-DE" smtClean="0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324312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22 June 2011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New presentation template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1B6E49C-2E1A-484E-B9EF-C1F2B14DF920}" type="slidenum">
              <a:rPr lang="de-DE" smtClean="0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918775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39999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536633"/>
            <a:ext cx="39999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spcBef>
                <a:spcPts val="0"/>
              </a:spcBef>
              <a:spcAft>
                <a:spcPts val="0"/>
              </a:spcAft>
            </a:pPr>
            <a:fld id="{00000000-1234-1234-1234-123412341234}" type="slidenum">
              <a:rPr lang="de-DE" smtClean="0"/>
              <a:pPr>
                <a:spcBef>
                  <a:spcPts val="0"/>
                </a:spcBef>
                <a:spcAft>
                  <a:spcPts val="0"/>
                </a:spcAft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549070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457200" y="273240"/>
            <a:ext cx="8229240" cy="1145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6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6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105213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dirty="0" smtClean="0"/>
              <a:t>Formatvorlagen des Textmasters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19.20.2020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2DA851-C625-4FC1-8461-D132D1D67C47}" type="slidenum">
              <a:rPr lang="de-DE" smtClean="0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865396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22 June 2011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New presentation template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7E7A6F-A11E-4C6E-B163-589CA5753417}" type="slidenum">
              <a:rPr lang="de-DE" smtClean="0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97760298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22 June 2011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New presentation template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7E7A6F-A11E-4C6E-B163-589CA5753417}" type="slidenum">
              <a:rPr lang="de-DE" smtClean="0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78083561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22 June 2011</a:t>
            </a:r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New presentation template</a:t>
            </a:r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58C633A-43DC-4167-9B63-8ADE70A69543}" type="slidenum">
              <a:rPr lang="de-DE" smtClean="0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99942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22 June 2011</a:t>
            </a:r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New presentation template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F43CADA-580B-45B6-A7D2-9A6C13957D12}" type="slidenum">
              <a:rPr lang="de-DE" smtClean="0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246818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22 June 2011</a:t>
            </a:r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New presentation template</a:t>
            </a: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D2F15E-4487-44BD-9BD3-9403BB1DBBD5}" type="slidenum">
              <a:rPr lang="de-DE" smtClean="0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322857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22 June 2011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New presentation template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1DBB15-B150-4D1E-B6D4-ED3B74C28231}" type="slidenum">
              <a:rPr lang="de-DE" smtClean="0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134579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22 June 2011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New presentation template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7E7A6F-A11E-4C6E-B163-589CA5753417}" type="slidenum">
              <a:rPr lang="de-DE" smtClean="0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81108464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 smtClean="0"/>
              <a:t>Formatvorlagen des Textmasters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smtClean="0"/>
              <a:t>22 June 2011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smtClean="0"/>
              <a:t>New presentation template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77E7A6F-A11E-4C6E-B163-589CA5753417}" type="slidenum">
              <a:rPr lang="de-DE" smtClean="0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141359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  <p:sldLayoutId id="2147483764" r:id="rId12"/>
    <p:sldLayoutId id="2147483765" r:id="rId13"/>
  </p:sldLayoutIdLst>
  <p:timing>
    <p:tnLst>
      <p:par>
        <p:cTn id="1" dur="indefinite" restart="never" nodeType="tmRoot"/>
      </p:par>
    </p:tnLst>
  </p:timing>
  <p:hf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microsoft.com/office/2007/relationships/media" Target="../media/media2.mp4"/><Relationship Id="rId7" Type="http://schemas.openxmlformats.org/officeDocument/2006/relationships/image" Target="../media/image2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12.xml"/><Relationship Id="rId4" Type="http://schemas.openxmlformats.org/officeDocument/2006/relationships/video" Target="../media/media2.mp4"/><Relationship Id="rId9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Relationship Id="rId14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ai-benchmark.com/ranking_deeplearning.html" TargetMode="Externa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distill.pub/" TargetMode="Externa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console.okd.cls:8443/" TargetMode="Externa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.xml"/><Relationship Id="rId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hyperlink" Target="https://production-okd-panel-472.apps.okd.aip.de/" TargetMode="Externa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10" Type="http://schemas.openxmlformats.org/officeDocument/2006/relationships/hyperlink" Target="https://staging-okd-panel-472.apps.okd.aip.de/" TargetMode="External"/><Relationship Id="rId4" Type="http://schemas.openxmlformats.org/officeDocument/2006/relationships/diagramLayout" Target="../diagrams/layout1.xml"/><Relationship Id="rId9" Type="http://schemas.openxmlformats.org/officeDocument/2006/relationships/hyperlink" Target="https://gitlab.aip.de/akhalatyan/okd-panel" TargetMode="Externa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gif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console.okd.cls:8443/" TargetMode="External"/><Relationship Id="rId2" Type="http://schemas.openxmlformats.org/officeDocument/2006/relationships/hyperlink" Target="https://github.com/arm2arm/starhorse_db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jpeg"/><Relationship Id="rId4" Type="http://schemas.openxmlformats.org/officeDocument/2006/relationships/hyperlink" Target="https://colab.aip.de/projects/e6072404-d38d-400d-b85f-f0bd13743737/files/usage/jupyter-hub-custom.md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hyperlink" Target="https://dask.org/" TargetMode="External"/><Relationship Id="rId3" Type="http://schemas.openxmlformats.org/officeDocument/2006/relationships/hyperlink" Target="https://www.okd.io/" TargetMode="External"/><Relationship Id="rId7" Type="http://schemas.openxmlformats.org/officeDocument/2006/relationships/hyperlink" Target="https://github.com/streamlit" TargetMode="External"/><Relationship Id="rId2" Type="http://schemas.openxmlformats.org/officeDocument/2006/relationships/hyperlink" Target="https://en.wikipedia.org/wiki/Microservices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github.com/sagemathinc/cocalc" TargetMode="External"/><Relationship Id="rId5" Type="http://schemas.openxmlformats.org/officeDocument/2006/relationships/hyperlink" Target="https://www.docker.com/" TargetMode="External"/><Relationship Id="rId4" Type="http://schemas.openxmlformats.org/officeDocument/2006/relationships/hyperlink" Target="http://v1.uncontained.io/playbooks/installation/" TargetMode="External"/><Relationship Id="rId9" Type="http://schemas.openxmlformats.org/officeDocument/2006/relationships/hyperlink" Target="https://docs.okd.io/3.11/creating_images/s2i.html" TargetMode="Externa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tags" Target="../tags/tag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6.xml"/><Relationship Id="rId4" Type="http://schemas.openxmlformats.org/officeDocument/2006/relationships/image" Target="../media/image5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so.org/sci/facilities/paranal/telescopes/vista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4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11" Type="http://schemas.openxmlformats.org/officeDocument/2006/relationships/image" Target="../media/image23.jpeg"/><Relationship Id="rId5" Type="http://schemas.openxmlformats.org/officeDocument/2006/relationships/image" Target="../media/image17.jpe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219200"/>
            <a:ext cx="7772400" cy="2076450"/>
          </a:xfrm>
        </p:spPr>
        <p:txBody>
          <a:bodyPr>
            <a:normAutofit/>
          </a:bodyPr>
          <a:lstStyle/>
          <a:p>
            <a:r>
              <a:rPr lang="en-US" dirty="0" smtClean="0"/>
              <a:t>Micro-services:</a:t>
            </a:r>
            <a:br>
              <a:rPr lang="en-US" dirty="0" smtClean="0"/>
            </a:br>
            <a:r>
              <a:rPr lang="en-US" dirty="0" smtClean="0"/>
              <a:t>Towards to reproducible science </a:t>
            </a:r>
            <a:br>
              <a:rPr lang="en-US" dirty="0" smtClean="0"/>
            </a:br>
            <a:endParaRPr lang="de-DE" dirty="0" smtClean="0">
              <a:latin typeface="Arial Rounded MT Bold" pitchFamily="34" charset="0"/>
            </a:endParaRP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085850" y="3046415"/>
            <a:ext cx="6534150" cy="2820985"/>
          </a:xfrm>
        </p:spPr>
        <p:txBody>
          <a:bodyPr>
            <a:normAutofit/>
          </a:bodyPr>
          <a:lstStyle/>
          <a:p>
            <a:r>
              <a:rPr lang="en-US" sz="2000" b="1" dirty="0" err="1" smtClean="0"/>
              <a:t>oVirt</a:t>
            </a:r>
            <a:r>
              <a:rPr lang="en-US" sz="2000" b="1" dirty="0" smtClean="0"/>
              <a:t> </a:t>
            </a:r>
            <a:r>
              <a:rPr lang="en-US" sz="2000" b="1" dirty="0"/>
              <a:t>2020 online </a:t>
            </a:r>
            <a:r>
              <a:rPr lang="en-US" sz="2000" b="1" dirty="0" smtClean="0"/>
              <a:t>conference</a:t>
            </a:r>
          </a:p>
          <a:p>
            <a:r>
              <a:rPr lang="en-US" sz="2000" b="1" dirty="0" smtClean="0"/>
              <a:t>07</a:t>
            </a:r>
            <a:r>
              <a:rPr lang="en-US" sz="2000" b="1" dirty="0" smtClean="0"/>
              <a:t>.01.2020</a:t>
            </a:r>
            <a:endParaRPr lang="en-US" sz="2000" b="1" dirty="0" smtClean="0"/>
          </a:p>
          <a:p>
            <a:r>
              <a:rPr lang="de-DE" sz="2000" dirty="0" smtClean="0"/>
              <a:t>Dr. Arman Khalatyan</a:t>
            </a:r>
          </a:p>
          <a:p>
            <a:r>
              <a:rPr lang="de-DE" sz="2000" dirty="0" smtClean="0"/>
              <a:t>Researcher at </a:t>
            </a:r>
            <a:r>
              <a:rPr lang="de-DE" sz="2000" dirty="0" err="1" smtClean="0"/>
              <a:t>eScience</a:t>
            </a:r>
            <a:r>
              <a:rPr lang="de-DE" sz="2000" dirty="0" smtClean="0"/>
              <a:t>/</a:t>
            </a:r>
            <a:r>
              <a:rPr lang="en-US" sz="2000" dirty="0" smtClean="0"/>
              <a:t>Supercomputing</a:t>
            </a:r>
            <a:r>
              <a:rPr lang="de-DE" sz="2000" dirty="0" smtClean="0"/>
              <a:t>/IT</a:t>
            </a:r>
          </a:p>
          <a:p>
            <a:pPr eaLnBrk="1" hangingPunct="1"/>
            <a:r>
              <a:rPr lang="de-DE" sz="1600" dirty="0" smtClean="0"/>
              <a:t>Leibniz-Institut für Astrophysik Potsdam (AIP</a:t>
            </a:r>
            <a:r>
              <a:rPr lang="de-DE" sz="1600" dirty="0" smtClean="0"/>
              <a:t>), Germany</a:t>
            </a:r>
            <a:endParaRPr lang="de-DE" sz="1600" dirty="0" smtClean="0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547BB3-DDCD-4FEF-A405-1C534F3043E2}" type="slidenum">
              <a:rPr lang="de-DE"/>
              <a:pPr>
                <a:defRPr/>
              </a:pPr>
              <a:t>1</a:t>
            </a:fld>
            <a:endParaRPr lang="de-DE"/>
          </a:p>
        </p:txBody>
      </p:sp>
      <p:sp>
        <p:nvSpPr>
          <p:cNvPr id="14337" name="Rectangle 12"/>
          <p:cNvSpPr txBox="1">
            <a:spLocks noGrp="1" noChangeArrowheads="1"/>
          </p:cNvSpPr>
          <p:nvPr/>
        </p:nvSpPr>
        <p:spPr bwMode="auto">
          <a:xfrm>
            <a:off x="6975475" y="655320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920DBBB3-A390-40DE-BBEF-0D7E4A320BD1}" type="slidenum">
              <a:rPr lang="de-DE" sz="1200">
                <a:solidFill>
                  <a:schemeClr val="bg1"/>
                </a:solidFill>
              </a:rPr>
              <a:pPr algn="r"/>
              <a:t>1</a:t>
            </a:fld>
            <a:endParaRPr lang="de-DE" sz="1200">
              <a:solidFill>
                <a:schemeClr val="bg1"/>
              </a:solidFill>
            </a:endParaRPr>
          </a:p>
        </p:txBody>
      </p:sp>
      <p:sp>
        <p:nvSpPr>
          <p:cNvPr id="2" name="Rechteck 1"/>
          <p:cNvSpPr/>
          <p:nvPr/>
        </p:nvSpPr>
        <p:spPr>
          <a:xfrm>
            <a:off x="1905000" y="2972484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de-DE" dirty="0"/>
              <a:t/>
            </a:r>
            <a:br>
              <a:rPr lang="de-DE" dirty="0"/>
            </a:br>
            <a:endParaRPr lang="en-US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228600"/>
            <a:ext cx="724001" cy="11431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oVirt</a:t>
            </a:r>
            <a:r>
              <a:rPr lang="en-US" dirty="0" smtClean="0"/>
              <a:t> at AIP</a:t>
            </a:r>
            <a:endParaRPr lang="en-US" dirty="0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01958"/>
            <a:ext cx="9144000" cy="3854083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152400" y="5486400"/>
            <a:ext cx="3372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&gt;18Hosts,  &gt;80VMs, &gt;20HPC VMs </a:t>
            </a:r>
            <a:endParaRPr lang="en-US" dirty="0"/>
          </a:p>
        </p:txBody>
      </p:sp>
      <p:sp>
        <p:nvSpPr>
          <p:cNvPr id="10" name="Textfeld 9"/>
          <p:cNvSpPr txBox="1"/>
          <p:nvPr/>
        </p:nvSpPr>
        <p:spPr>
          <a:xfrm>
            <a:off x="152400" y="5981934"/>
            <a:ext cx="7543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Since </a:t>
            </a:r>
            <a:r>
              <a:rPr lang="en-US" dirty="0" err="1" smtClean="0"/>
              <a:t>oVirt</a:t>
            </a:r>
            <a:r>
              <a:rPr lang="en-US" dirty="0" smtClean="0"/>
              <a:t> </a:t>
            </a:r>
            <a:r>
              <a:rPr lang="en-US" dirty="0" smtClean="0"/>
              <a:t>3.5(~2016) </a:t>
            </a:r>
            <a:r>
              <a:rPr lang="en-US" dirty="0" smtClean="0"/>
              <a:t>we are using it for the webpages/data reduction/testing</a:t>
            </a:r>
          </a:p>
          <a:p>
            <a:r>
              <a:rPr lang="en-US" dirty="0" err="1" smtClean="0"/>
              <a:t>oVirt</a:t>
            </a:r>
            <a:r>
              <a:rPr lang="en-US" dirty="0" smtClean="0"/>
              <a:t> has a very supportive community, similar like: </a:t>
            </a:r>
            <a:r>
              <a:rPr lang="en-US" dirty="0" err="1" smtClean="0"/>
              <a:t>glusterfs</a:t>
            </a:r>
            <a:r>
              <a:rPr lang="en-US" dirty="0" smtClean="0"/>
              <a:t> and </a:t>
            </a:r>
            <a:r>
              <a:rPr lang="en-US" dirty="0" err="1" smtClean="0"/>
              <a:t>zfs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1" name="Smiley 10"/>
          <p:cNvSpPr/>
          <p:nvPr/>
        </p:nvSpPr>
        <p:spPr>
          <a:xfrm>
            <a:off x="6629400" y="6316183"/>
            <a:ext cx="228600" cy="228600"/>
          </a:xfrm>
          <a:prstGeom prst="smileyFac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pPr>
              <a:defRPr/>
            </a:pPr>
            <a:fld id="{67CE837B-3AFE-4A2A-A92B-1EFF91721727}" type="slidenum">
              <a:rPr lang="de-DE" smtClean="0"/>
              <a:pPr>
                <a:defRPr/>
              </a:pPr>
              <a:t>10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556595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oVirt</a:t>
            </a:r>
            <a:r>
              <a:rPr lang="en-US" dirty="0" smtClean="0"/>
              <a:t> at AIP</a:t>
            </a:r>
            <a:endParaRPr lang="en-US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600200"/>
            <a:ext cx="8444978" cy="3152860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233568" y="5029200"/>
            <a:ext cx="88922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HPC VMs – Used for data reduction, in production time we get load spikes CPU/Net 99.9%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VMs  nodes with legacy code - no internet, just data connection over 10Gbit interface.</a:t>
            </a:r>
            <a:endParaRPr lang="en-US" dirty="0"/>
          </a:p>
        </p:txBody>
      </p:sp>
      <p:sp>
        <p:nvSpPr>
          <p:cNvPr id="9" name="Textfeld 8"/>
          <p:cNvSpPr txBox="1"/>
          <p:nvPr/>
        </p:nvSpPr>
        <p:spPr>
          <a:xfrm>
            <a:off x="457200" y="6199947"/>
            <a:ext cx="5090048" cy="369332"/>
          </a:xfrm>
          <a:prstGeom prst="rect">
            <a:avLst/>
          </a:prstGeom>
          <a:ln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Every major release upgrade makes us very nervous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0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pPr>
              <a:defRPr/>
            </a:pPr>
            <a:fld id="{67CE837B-3AFE-4A2A-A92B-1EFF91721727}" type="slidenum">
              <a:rPr lang="de-DE" smtClean="0"/>
              <a:pPr>
                <a:defRPr/>
              </a:pPr>
              <a:t>11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614365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do we expect?</a:t>
            </a:r>
            <a:endParaRPr lang="en-US" dirty="0"/>
          </a:p>
        </p:txBody>
      </p:sp>
      <p:sp>
        <p:nvSpPr>
          <p:cNvPr id="4" name="Inhaltsplatzhalt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VMs with low load should wakeup quickly</a:t>
            </a:r>
          </a:p>
          <a:p>
            <a:r>
              <a:rPr lang="en-US" dirty="0"/>
              <a:t>Parallel disk IO to deal with TBs of </a:t>
            </a:r>
            <a:r>
              <a:rPr lang="en-US" dirty="0" smtClean="0"/>
              <a:t>data</a:t>
            </a:r>
          </a:p>
          <a:p>
            <a:pPr lvl="1"/>
            <a:r>
              <a:rPr lang="en-US" dirty="0" smtClean="0"/>
              <a:t>Connection with </a:t>
            </a:r>
            <a:r>
              <a:rPr lang="en-US" dirty="0" err="1" smtClean="0"/>
              <a:t>Lustrefs</a:t>
            </a:r>
            <a:endParaRPr lang="en-US" dirty="0" smtClean="0"/>
          </a:p>
          <a:p>
            <a:r>
              <a:rPr lang="en-US" dirty="0" smtClean="0"/>
              <a:t>Easy to maintain</a:t>
            </a:r>
          </a:p>
          <a:p>
            <a:r>
              <a:rPr lang="en-US" dirty="0" smtClean="0"/>
              <a:t>Clone service on demand</a:t>
            </a:r>
          </a:p>
          <a:p>
            <a:r>
              <a:rPr lang="en-US" dirty="0" smtClean="0"/>
              <a:t>Reuse/</a:t>
            </a:r>
            <a:r>
              <a:rPr lang="en-US" dirty="0" err="1" smtClean="0"/>
              <a:t>reshare</a:t>
            </a:r>
            <a:r>
              <a:rPr lang="en-US" dirty="0" smtClean="0"/>
              <a:t> unused resources</a:t>
            </a:r>
          </a:p>
          <a:p>
            <a:r>
              <a:rPr lang="en-US" dirty="0" smtClean="0"/>
              <a:t>Snapshots for versioning of the data-pipelines</a:t>
            </a:r>
          </a:p>
          <a:p>
            <a:r>
              <a:rPr lang="en-US" dirty="0" smtClean="0"/>
              <a:t>24/7 HA</a:t>
            </a:r>
          </a:p>
          <a:p>
            <a:r>
              <a:rPr lang="en-US" dirty="0" smtClean="0"/>
              <a:t>Spatial hardware share: GPU, SSD, NVME</a:t>
            </a:r>
            <a:endParaRPr lang="en-US" dirty="0"/>
          </a:p>
          <a:p>
            <a:endParaRPr lang="en-US" dirty="0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pPr>
              <a:defRPr/>
            </a:pPr>
            <a:fld id="{67CE837B-3AFE-4A2A-A92B-1EFF91721727}" type="slidenum">
              <a:rPr lang="de-DE" smtClean="0"/>
              <a:pPr>
                <a:defRPr/>
              </a:pPr>
              <a:t>12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497020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The whole complexity is obscured from the users</a:t>
            </a:r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67CE837B-3AFE-4A2A-A92B-1EFF91721727}" type="slidenum">
              <a:rPr lang="de-DE" smtClean="0"/>
              <a:pPr/>
              <a:t>13</a:t>
            </a:fld>
            <a:endParaRPr lang="de-DE"/>
          </a:p>
        </p:txBody>
      </p:sp>
      <p:sp>
        <p:nvSpPr>
          <p:cNvPr id="12" name="Textfeld 11"/>
          <p:cNvSpPr txBox="1"/>
          <p:nvPr/>
        </p:nvSpPr>
        <p:spPr>
          <a:xfrm>
            <a:off x="324277" y="1370233"/>
            <a:ext cx="4191000" cy="175432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Users </a:t>
            </a:r>
            <a:r>
              <a:rPr lang="en-US" dirty="0" smtClean="0"/>
              <a:t>want </a:t>
            </a:r>
            <a:r>
              <a:rPr lang="en-US" dirty="0" smtClean="0"/>
              <a:t>the</a:t>
            </a:r>
            <a:r>
              <a:rPr lang="en-US" dirty="0" smtClean="0"/>
              <a:t> </a:t>
            </a:r>
            <a:r>
              <a:rPr lang="en-US" dirty="0" smtClean="0"/>
              <a:t>all tools in one place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 smtClean="0"/>
              <a:t>Data+LaTex+Code</a:t>
            </a: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Collaborators to share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Article versions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Cluster access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Easy publishing for the demo notebooks</a:t>
            </a:r>
          </a:p>
        </p:txBody>
      </p:sp>
      <p:grpSp>
        <p:nvGrpSpPr>
          <p:cNvPr id="11" name="Gruppieren 10"/>
          <p:cNvGrpSpPr/>
          <p:nvPr/>
        </p:nvGrpSpPr>
        <p:grpSpPr>
          <a:xfrm>
            <a:off x="4666761" y="1370233"/>
            <a:ext cx="3733305" cy="1809336"/>
            <a:chOff x="80008" y="4193594"/>
            <a:chExt cx="3733305" cy="1809336"/>
          </a:xfrm>
        </p:grpSpPr>
        <p:sp>
          <p:nvSpPr>
            <p:cNvPr id="22" name="Textfeld 21"/>
            <p:cNvSpPr txBox="1"/>
            <p:nvPr/>
          </p:nvSpPr>
          <p:spPr>
            <a:xfrm>
              <a:off x="80008" y="4193594"/>
              <a:ext cx="3731920" cy="92333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dirty="0" smtClean="0"/>
                <a:t>Possible solution: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err="1" smtClean="0"/>
                <a:t>dask+Kubernetes</a:t>
              </a:r>
              <a:endParaRPr lang="en-US" dirty="0" smtClean="0"/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err="1" smtClean="0"/>
                <a:t>CoCalc</a:t>
              </a:r>
              <a:r>
                <a:rPr lang="en-US" dirty="0" smtClean="0"/>
                <a:t> project</a:t>
              </a:r>
              <a:endParaRPr lang="en-US" dirty="0" smtClean="0"/>
            </a:p>
          </p:txBody>
        </p:sp>
        <p:grpSp>
          <p:nvGrpSpPr>
            <p:cNvPr id="9" name="Gruppieren 8"/>
            <p:cNvGrpSpPr/>
            <p:nvPr/>
          </p:nvGrpSpPr>
          <p:grpSpPr>
            <a:xfrm>
              <a:off x="80008" y="5233489"/>
              <a:ext cx="3733305" cy="769441"/>
              <a:chOff x="80008" y="5233489"/>
              <a:chExt cx="3733305" cy="769441"/>
            </a:xfrm>
          </p:grpSpPr>
          <p:sp>
            <p:nvSpPr>
              <p:cNvPr id="13" name="Textfeld 12"/>
              <p:cNvSpPr txBox="1"/>
              <p:nvPr/>
            </p:nvSpPr>
            <p:spPr>
              <a:xfrm>
                <a:off x="80008" y="5233489"/>
                <a:ext cx="3733305" cy="769441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err="1"/>
                  <a:t>CoCalc</a:t>
                </a:r>
                <a:r>
                  <a:rPr lang="en-US" sz="1100" dirty="0"/>
                  <a:t> is a web-based cloud computing and course management platform for computational mathematics. </a:t>
                </a:r>
                <a:endParaRPr lang="en-US" sz="1100" dirty="0" smtClean="0"/>
              </a:p>
              <a:p>
                <a:r>
                  <a:rPr lang="en-US" sz="1100" dirty="0" smtClean="0"/>
                  <a:t>Part </a:t>
                </a:r>
                <a:r>
                  <a:rPr lang="en-US" sz="1100" dirty="0"/>
                  <a:t>of the Sage project, it supports editing of Sage worksheets, </a:t>
                </a:r>
                <a:r>
                  <a:rPr lang="en-US" sz="1100" dirty="0" err="1" smtClean="0"/>
                  <a:t>LaTeX</a:t>
                </a:r>
                <a:r>
                  <a:rPr lang="en-US" sz="1100" dirty="0" smtClean="0"/>
                  <a:t> </a:t>
                </a:r>
                <a:r>
                  <a:rPr lang="en-US" sz="1100" dirty="0"/>
                  <a:t>documents and </a:t>
                </a:r>
                <a:r>
                  <a:rPr lang="en-US" sz="1100" dirty="0" err="1"/>
                  <a:t>Jupyter</a:t>
                </a:r>
                <a:r>
                  <a:rPr lang="en-US" sz="1100" dirty="0"/>
                  <a:t> notebooks.</a:t>
                </a:r>
                <a:r>
                  <a:rPr lang="en-US" sz="1100" dirty="0" smtClean="0"/>
                  <a:t> </a:t>
                </a:r>
                <a:endParaRPr lang="en-US" sz="1100" dirty="0"/>
              </a:p>
            </p:txBody>
          </p:sp>
          <p:pic>
            <p:nvPicPr>
              <p:cNvPr id="14" name="Grafik 13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400300" y="5621168"/>
                <a:ext cx="411628" cy="353340"/>
              </a:xfrm>
              <a:prstGeom prst="rect">
                <a:avLst/>
              </a:prstGeom>
            </p:spPr>
          </p:pic>
        </p:grpSp>
      </p:grpSp>
      <p:pic>
        <p:nvPicPr>
          <p:cNvPr id="16" name="collabKanj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286388" y="3596196"/>
            <a:ext cx="3731920" cy="2099205"/>
          </a:xfrm>
          <a:prstGeom prst="rect">
            <a:avLst/>
          </a:prstGeom>
        </p:spPr>
      </p:pic>
      <p:pic>
        <p:nvPicPr>
          <p:cNvPr id="17" name="colab_DASKA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24277" y="3581400"/>
            <a:ext cx="4869900" cy="2739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100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video>
              <p:cMediaNode vol="80000">
                <p:cTn id="3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hteck 48"/>
          <p:cNvSpPr/>
          <p:nvPr/>
        </p:nvSpPr>
        <p:spPr>
          <a:xfrm>
            <a:off x="3877887" y="1493174"/>
            <a:ext cx="3665913" cy="438912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6" name="Textfeld 25"/>
          <p:cNvSpPr txBox="1"/>
          <p:nvPr/>
        </p:nvSpPr>
        <p:spPr>
          <a:xfrm>
            <a:off x="1199092" y="1643774"/>
            <a:ext cx="1828800" cy="2698967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333399"/>
            </a:solidFill>
            <a:prstDash val="solid"/>
          </a:ln>
          <a:effectLst/>
        </p:spPr>
        <p:txBody>
          <a:bodyPr wrap="square" rtlCol="0">
            <a:noAutofit/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350" b="1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User with </a:t>
            </a:r>
          </a:p>
          <a:p>
            <a:pPr algn="ctr" defTabSz="685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350" b="1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data and algorithms</a:t>
            </a:r>
          </a:p>
        </p:txBody>
      </p:sp>
      <p:grpSp>
        <p:nvGrpSpPr>
          <p:cNvPr id="27" name="Gruppieren 26"/>
          <p:cNvGrpSpPr/>
          <p:nvPr/>
        </p:nvGrpSpPr>
        <p:grpSpPr>
          <a:xfrm>
            <a:off x="1256242" y="2292207"/>
            <a:ext cx="1720019" cy="1956289"/>
            <a:chOff x="38099" y="1917086"/>
            <a:chExt cx="2293359" cy="2608385"/>
          </a:xfrm>
        </p:grpSpPr>
        <p:sp>
          <p:nvSpPr>
            <p:cNvPr id="28" name="Smiley 27"/>
            <p:cNvSpPr/>
            <p:nvPr/>
          </p:nvSpPr>
          <p:spPr>
            <a:xfrm>
              <a:off x="762000" y="1917086"/>
              <a:ext cx="838200" cy="762000"/>
            </a:xfrm>
            <a:prstGeom prst="smileyFace">
              <a:avLst/>
            </a:prstGeom>
            <a:solidFill>
              <a:srgbClr val="FFFFFF"/>
            </a:solidFill>
            <a:ln w="25400" cap="flat" cmpd="sng" algn="ctr">
              <a:solidFill>
                <a:srgbClr val="333399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 kern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9" name="Zylinder 28"/>
            <p:cNvSpPr/>
            <p:nvPr/>
          </p:nvSpPr>
          <p:spPr>
            <a:xfrm>
              <a:off x="533400" y="3611071"/>
              <a:ext cx="1295400" cy="914400"/>
            </a:xfrm>
            <a:prstGeom prst="can">
              <a:avLst/>
            </a:prstGeom>
            <a:gradFill rotWithShape="1">
              <a:gsLst>
                <a:gs pos="0">
                  <a:srgbClr val="000000">
                    <a:tint val="50000"/>
                    <a:satMod val="300000"/>
                  </a:srgbClr>
                </a:gs>
                <a:gs pos="35000">
                  <a:srgbClr val="000000">
                    <a:tint val="37000"/>
                    <a:satMod val="300000"/>
                  </a:srgbClr>
                </a:gs>
                <a:gs pos="100000">
                  <a:srgbClr val="000000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000000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350" kern="0" dirty="0">
                  <a:solidFill>
                    <a:srgbClr val="000000"/>
                  </a:solidFill>
                  <a:latin typeface="Arial"/>
                </a:rPr>
                <a:t>GaiaData</a:t>
              </a:r>
            </a:p>
          </p:txBody>
        </p:sp>
        <p:sp>
          <p:nvSpPr>
            <p:cNvPr id="30" name="Legende mit Pfeil nach unten 29"/>
            <p:cNvSpPr/>
            <p:nvPr/>
          </p:nvSpPr>
          <p:spPr>
            <a:xfrm>
              <a:off x="38099" y="2679086"/>
              <a:ext cx="2293359" cy="931985"/>
            </a:xfrm>
            <a:prstGeom prst="downArrowCallout">
              <a:avLst/>
            </a:prstGeom>
            <a:solidFill>
              <a:srgbClr val="FFFFFF"/>
            </a:solidFill>
            <a:ln w="25400" cap="flat" cmpd="sng" algn="ctr">
              <a:solidFill>
                <a:srgbClr val="333399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350" b="1" kern="0" dirty="0">
                  <a:solidFill>
                    <a:srgbClr val="000000"/>
                  </a:solidFill>
                  <a:latin typeface="Arial"/>
                </a:rPr>
                <a:t>colab.aip.de</a:t>
              </a:r>
            </a:p>
          </p:txBody>
        </p:sp>
      </p:grpSp>
      <p:sp>
        <p:nvSpPr>
          <p:cNvPr id="31" name="Textfeld 30"/>
          <p:cNvSpPr txBox="1"/>
          <p:nvPr/>
        </p:nvSpPr>
        <p:spPr>
          <a:xfrm>
            <a:off x="4028932" y="1643774"/>
            <a:ext cx="1399259" cy="2698967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333399"/>
            </a:solidFill>
            <a:prstDash val="solid"/>
          </a:ln>
          <a:effectLst/>
        </p:spPr>
        <p:txBody>
          <a:bodyPr wrap="square" rtlCol="0">
            <a:noAutofit/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350" b="1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Libraries</a:t>
            </a:r>
          </a:p>
        </p:txBody>
      </p:sp>
      <p:pic>
        <p:nvPicPr>
          <p:cNvPr id="32" name="Picture 6" descr="Bildergebnis für ML libraries kera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4395" y="2991098"/>
            <a:ext cx="452390" cy="333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8" descr="Bildergebnis für ML libraries tensorflow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1914" y="3037708"/>
            <a:ext cx="284738" cy="284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12" descr="Bildergebnis für ML libraries thean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9473" y="3230491"/>
            <a:ext cx="816769" cy="2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14" descr="Bildergebnis für ML libraries  scikit lear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9062" y="3540630"/>
            <a:ext cx="667506" cy="359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16" descr="Bildergebnis für ML libraries  pythorch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2342" y="4045488"/>
            <a:ext cx="929903" cy="253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feld 36"/>
          <p:cNvSpPr txBox="1"/>
          <p:nvPr/>
        </p:nvSpPr>
        <p:spPr>
          <a:xfrm>
            <a:off x="5542492" y="1643774"/>
            <a:ext cx="1828800" cy="2698967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333399"/>
            </a:solidFill>
            <a:prstDash val="solid"/>
          </a:ln>
          <a:effectLst/>
        </p:spPr>
        <p:txBody>
          <a:bodyPr wrap="square" rtlCol="0">
            <a:noAutofit/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350" b="1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Hardware with accelerators</a:t>
            </a:r>
          </a:p>
        </p:txBody>
      </p:sp>
      <p:pic>
        <p:nvPicPr>
          <p:cNvPr id="38" name="Picture 22" descr="Bildergebnis für nvidia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2549" y="3588276"/>
            <a:ext cx="968743" cy="515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Grafik 3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73654" y="3659806"/>
            <a:ext cx="1050131" cy="568635"/>
          </a:xfrm>
          <a:prstGeom prst="rect">
            <a:avLst/>
          </a:prstGeom>
        </p:spPr>
      </p:pic>
      <p:sp>
        <p:nvSpPr>
          <p:cNvPr id="40" name="Pfeil nach links 39"/>
          <p:cNvSpPr/>
          <p:nvPr/>
        </p:nvSpPr>
        <p:spPr>
          <a:xfrm>
            <a:off x="2295658" y="3326952"/>
            <a:ext cx="1686839" cy="428396"/>
          </a:xfrm>
          <a:prstGeom prst="leftArrow">
            <a:avLst>
              <a:gd name="adj1" fmla="val 100000"/>
              <a:gd name="adj2" fmla="val 50000"/>
            </a:avLst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350" kern="0" dirty="0">
                <a:solidFill>
                  <a:srgbClr val="FFFFFF"/>
                </a:solidFill>
                <a:latin typeface="Arial"/>
              </a:rPr>
              <a:t>Hide complexity</a:t>
            </a:r>
          </a:p>
        </p:txBody>
      </p:sp>
      <p:pic>
        <p:nvPicPr>
          <p:cNvPr id="41" name="Grafik 4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22325" y="2999911"/>
            <a:ext cx="1269134" cy="599880"/>
          </a:xfrm>
          <a:prstGeom prst="rect">
            <a:avLst/>
          </a:prstGeom>
        </p:spPr>
      </p:pic>
      <p:pic>
        <p:nvPicPr>
          <p:cNvPr id="42" name="Grafik 4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229020" y="3261442"/>
            <a:ext cx="389051" cy="510897"/>
          </a:xfrm>
          <a:prstGeom prst="rect">
            <a:avLst/>
          </a:prstGeom>
        </p:spPr>
      </p:pic>
      <p:pic>
        <p:nvPicPr>
          <p:cNvPr id="43" name="Grafik 4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325286" y="2577957"/>
            <a:ext cx="665141" cy="323384"/>
          </a:xfrm>
          <a:prstGeom prst="rect">
            <a:avLst/>
          </a:prstGeom>
        </p:spPr>
      </p:pic>
      <p:pic>
        <p:nvPicPr>
          <p:cNvPr id="44" name="Grafik 4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073737" y="2314665"/>
            <a:ext cx="1253226" cy="173760"/>
          </a:xfrm>
          <a:prstGeom prst="rect">
            <a:avLst/>
          </a:prstGeom>
        </p:spPr>
      </p:pic>
      <p:pic>
        <p:nvPicPr>
          <p:cNvPr id="45" name="Grafik 4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379507" y="1986390"/>
            <a:ext cx="494555" cy="262417"/>
          </a:xfrm>
          <a:prstGeom prst="rect">
            <a:avLst/>
          </a:prstGeom>
        </p:spPr>
      </p:pic>
      <p:pic>
        <p:nvPicPr>
          <p:cNvPr id="46" name="Grafik 4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064652" y="2372351"/>
            <a:ext cx="729159" cy="574077"/>
          </a:xfrm>
          <a:prstGeom prst="rect">
            <a:avLst/>
          </a:prstGeom>
        </p:spPr>
      </p:pic>
      <p:sp>
        <p:nvSpPr>
          <p:cNvPr id="47" name="Wolkenförmige Legende 46"/>
          <p:cNvSpPr/>
          <p:nvPr/>
        </p:nvSpPr>
        <p:spPr>
          <a:xfrm>
            <a:off x="4874062" y="4691785"/>
            <a:ext cx="2497230" cy="1095972"/>
          </a:xfrm>
          <a:prstGeom prst="cloudCallout">
            <a:avLst>
              <a:gd name="adj1" fmla="val 5975"/>
              <a:gd name="adj2" fmla="val -80435"/>
            </a:avLst>
          </a:prstGeom>
          <a:solidFill>
            <a:srgbClr val="FFFFFF"/>
          </a:solidFill>
          <a:ln w="25400" cap="flat" cmpd="sng" algn="ctr">
            <a:solidFill>
              <a:srgbClr val="333399"/>
            </a:solidFill>
            <a:prstDash val="solid"/>
          </a:ln>
          <a:effectLst/>
        </p:spPr>
        <p:txBody>
          <a:bodyPr rtlCol="0"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350" kern="0" dirty="0">
                <a:solidFill>
                  <a:srgbClr val="000000"/>
                </a:solidFill>
                <a:latin typeface="Arial"/>
              </a:rPr>
              <a:t>HPC clusters,</a:t>
            </a:r>
          </a:p>
          <a:p>
            <a:pPr algn="ctr" defTabSz="685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350" kern="0" dirty="0">
                <a:solidFill>
                  <a:srgbClr val="000000"/>
                </a:solidFill>
                <a:latin typeface="Arial"/>
              </a:rPr>
              <a:t>LustreFS,</a:t>
            </a:r>
          </a:p>
          <a:p>
            <a:pPr algn="ctr" defTabSz="685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350" kern="0" dirty="0">
                <a:solidFill>
                  <a:srgbClr val="000000"/>
                </a:solidFill>
                <a:latin typeface="Arial"/>
              </a:rPr>
              <a:t>IB,10Gbit</a:t>
            </a:r>
          </a:p>
        </p:txBody>
      </p:sp>
      <p:sp>
        <p:nvSpPr>
          <p:cNvPr id="48" name="Textfeld 47"/>
          <p:cNvSpPr txBox="1"/>
          <p:nvPr/>
        </p:nvSpPr>
        <p:spPr>
          <a:xfrm>
            <a:off x="1199092" y="4409918"/>
            <a:ext cx="1828800" cy="1472375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noAutofit/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350" b="1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WEB BROWSER</a:t>
            </a:r>
            <a:endParaRPr lang="en-US" sz="1350" kern="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</a:endParaRPr>
          </a:p>
          <a:p>
            <a:pPr marL="214313" indent="-214313" defTabSz="6858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350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Python</a:t>
            </a:r>
          </a:p>
          <a:p>
            <a:pPr marL="214313" indent="-214313" defTabSz="6858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350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Interactive plots</a:t>
            </a:r>
          </a:p>
          <a:p>
            <a:pPr marL="214313" indent="-214313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350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Share</a:t>
            </a:r>
          </a:p>
          <a:p>
            <a:pPr marL="214313" indent="-214313" defTabSz="6858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350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Latex</a:t>
            </a:r>
          </a:p>
          <a:p>
            <a:pPr marL="214313" indent="-214313" defTabSz="6858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350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HPC</a:t>
            </a:r>
          </a:p>
          <a:p>
            <a:pPr marL="214313" indent="-214313" defTabSz="6858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350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GPU</a:t>
            </a:r>
          </a:p>
          <a:p>
            <a:pPr marL="214313" indent="-214313" defTabSz="685800" fontAlgn="base">
              <a:spcBef>
                <a:spcPct val="0"/>
              </a:spcBef>
              <a:spcAft>
                <a:spcPct val="0"/>
              </a:spcAft>
              <a:buFontTx/>
              <a:buChar char="-"/>
              <a:defRPr/>
            </a:pPr>
            <a:endParaRPr lang="en-US" sz="1350" kern="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0" name="Titel 1"/>
          <p:cNvSpPr>
            <a:spLocks noGrp="1"/>
          </p:cNvSpPr>
          <p:nvPr>
            <p:ph type="title"/>
          </p:nvPr>
        </p:nvSpPr>
        <p:spPr>
          <a:xfrm>
            <a:off x="990600" y="609599"/>
            <a:ext cx="7841700" cy="747367"/>
          </a:xfrm>
        </p:spPr>
        <p:txBody>
          <a:bodyPr/>
          <a:lstStyle/>
          <a:p>
            <a:r>
              <a:rPr lang="en-US" dirty="0" smtClean="0"/>
              <a:t>What is the goal at AIP?</a:t>
            </a:r>
            <a:endParaRPr lang="en-US" dirty="0"/>
          </a:p>
        </p:txBody>
      </p:sp>
      <p:sp>
        <p:nvSpPr>
          <p:cNvPr id="51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pPr>
              <a:defRPr/>
            </a:pPr>
            <a:fld id="{67CE837B-3AFE-4A2A-A92B-1EFF91721727}" type="slidenum">
              <a:rPr lang="de-DE" smtClean="0"/>
              <a:pPr>
                <a:defRPr/>
              </a:pPr>
              <a:t>14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441047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Benchmark: storage</a:t>
            </a:r>
            <a:endParaRPr lang="en-US" dirty="0"/>
          </a:p>
        </p:txBody>
      </p:sp>
      <p:graphicFrame>
        <p:nvGraphicFramePr>
          <p:cNvPr id="6" name="Diagramm 5"/>
          <p:cNvGraphicFramePr/>
          <p:nvPr>
            <p:extLst>
              <p:ext uri="{D42A27DB-BD31-4B8C-83A1-F6EECF244321}">
                <p14:modId xmlns:p14="http://schemas.microsoft.com/office/powerpoint/2010/main" val="2957032391"/>
              </p:ext>
            </p:extLst>
          </p:nvPr>
        </p:nvGraphicFramePr>
        <p:xfrm>
          <a:off x="311944" y="2823709"/>
          <a:ext cx="3400426" cy="22391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feld 6"/>
          <p:cNvSpPr txBox="1"/>
          <p:nvPr/>
        </p:nvSpPr>
        <p:spPr>
          <a:xfrm>
            <a:off x="311944" y="1758163"/>
            <a:ext cx="1821656" cy="9233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350" dirty="0" smtClean="0"/>
              <a:t>Parquet data </a:t>
            </a:r>
            <a:r>
              <a:rPr lang="en-US" sz="1350" dirty="0"/>
              <a:t>size:</a:t>
            </a:r>
          </a:p>
          <a:p>
            <a:r>
              <a:rPr lang="en-US" sz="1350" dirty="0"/>
              <a:t>Pure(small) - 64GB</a:t>
            </a:r>
          </a:p>
          <a:p>
            <a:r>
              <a:rPr lang="en-US" sz="1350" dirty="0"/>
              <a:t>LZ4(small)   - 64GB</a:t>
            </a:r>
          </a:p>
          <a:p>
            <a:r>
              <a:rPr lang="en-US" sz="1350" dirty="0"/>
              <a:t>Gaia(all)      - 64GB</a:t>
            </a:r>
          </a:p>
        </p:txBody>
      </p:sp>
      <p:graphicFrame>
        <p:nvGraphicFramePr>
          <p:cNvPr id="11" name="Diagramm 10"/>
          <p:cNvGraphicFramePr/>
          <p:nvPr>
            <p:extLst>
              <p:ext uri="{D42A27DB-BD31-4B8C-83A1-F6EECF244321}">
                <p14:modId xmlns:p14="http://schemas.microsoft.com/office/powerpoint/2010/main" val="841309918"/>
              </p:ext>
            </p:extLst>
          </p:nvPr>
        </p:nvGraphicFramePr>
        <p:xfrm>
          <a:off x="3883905" y="2125929"/>
          <a:ext cx="4955295" cy="31441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pPr>
              <a:defRPr/>
            </a:pPr>
            <a:fld id="{67CE837B-3AFE-4A2A-A92B-1EFF91721727}" type="slidenum">
              <a:rPr lang="de-DE" smtClean="0"/>
              <a:pPr>
                <a:defRPr/>
              </a:pPr>
              <a:t>15</a:t>
            </a:fld>
            <a:endParaRPr lang="de-DE" dirty="0"/>
          </a:p>
        </p:txBody>
      </p:sp>
      <p:sp>
        <p:nvSpPr>
          <p:cNvPr id="3" name="Textfeld 2"/>
          <p:cNvSpPr txBox="1"/>
          <p:nvPr/>
        </p:nvSpPr>
        <p:spPr>
          <a:xfrm>
            <a:off x="311944" y="5128736"/>
            <a:ext cx="3400426" cy="73866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As a benchmark we read with the python/</a:t>
            </a:r>
            <a:r>
              <a:rPr lang="en-US" sz="1400" dirty="0" err="1" smtClean="0"/>
              <a:t>dask</a:t>
            </a:r>
            <a:r>
              <a:rPr lang="en-US" sz="1400" dirty="0" smtClean="0"/>
              <a:t> library a small chunk of the </a:t>
            </a:r>
          </a:p>
          <a:p>
            <a:r>
              <a:rPr lang="en-US" sz="1400" dirty="0" smtClean="0"/>
              <a:t>GaiaDR2 satellite data</a:t>
            </a:r>
            <a:endParaRPr lang="en-US" sz="1400" dirty="0"/>
          </a:p>
        </p:txBody>
      </p:sp>
      <p:sp>
        <p:nvSpPr>
          <p:cNvPr id="9" name="Textfeld 8"/>
          <p:cNvSpPr txBox="1"/>
          <p:nvPr/>
        </p:nvSpPr>
        <p:spPr>
          <a:xfrm>
            <a:off x="3883904" y="5326330"/>
            <a:ext cx="4955295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As a benchmark we read with the </a:t>
            </a:r>
            <a:r>
              <a:rPr lang="en-US" sz="1400" dirty="0" err="1" smtClean="0"/>
              <a:t>dd</a:t>
            </a:r>
            <a:r>
              <a:rPr lang="en-US" sz="1400" dirty="0" smtClean="0"/>
              <a:t> and md5sum a small chunk of the GaiaDR2 satellite data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958788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Ai-benchmark: GPU</a:t>
            </a:r>
            <a:endParaRPr lang="en-US" dirty="0"/>
          </a:p>
        </p:txBody>
      </p:sp>
      <p:graphicFrame>
        <p:nvGraphicFramePr>
          <p:cNvPr id="6" name="Inhaltsplatzhalter 5"/>
          <p:cNvGraphicFramePr>
            <a:graphicFrameLocks noGrp="1"/>
          </p:cNvGraphicFramePr>
          <p:nvPr>
            <p:ph idx="1"/>
            <p:extLst/>
          </p:nvPr>
        </p:nvGraphicFramePr>
        <p:xfrm>
          <a:off x="628650" y="2226469"/>
          <a:ext cx="7886700" cy="32635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Rechteck 6"/>
          <p:cNvSpPr/>
          <p:nvPr/>
        </p:nvSpPr>
        <p:spPr>
          <a:xfrm>
            <a:off x="6552507" y="2418892"/>
            <a:ext cx="1864130" cy="282124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 anchorCtr="0"/>
          <a:lstStyle/>
          <a:p>
            <a:pPr algn="ctr"/>
            <a:r>
              <a:rPr lang="en-US" sz="1350" dirty="0"/>
              <a:t>Gamer Overclocked RYZEN 3990X</a:t>
            </a:r>
          </a:p>
        </p:txBody>
      </p:sp>
      <p:sp>
        <p:nvSpPr>
          <p:cNvPr id="8" name="Rechteck 7"/>
          <p:cNvSpPr/>
          <p:nvPr/>
        </p:nvSpPr>
        <p:spPr>
          <a:xfrm>
            <a:off x="628650" y="5591175"/>
            <a:ext cx="3950825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350" dirty="0">
                <a:hlinkClick r:id="rId3"/>
              </a:rPr>
              <a:t>http://ai-benchmark.com/ranking_deeplearning.html</a:t>
            </a:r>
            <a:endParaRPr lang="en-US" sz="1350" dirty="0"/>
          </a:p>
        </p:txBody>
      </p:sp>
      <p:sp>
        <p:nvSpPr>
          <p:cNvPr id="9" name="Rechteck 8"/>
          <p:cNvSpPr/>
          <p:nvPr/>
        </p:nvSpPr>
        <p:spPr>
          <a:xfrm>
            <a:off x="776147" y="3500817"/>
            <a:ext cx="3775364" cy="1614897"/>
          </a:xfrm>
          <a:prstGeom prst="rect">
            <a:avLst/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 anchorCtr="0"/>
          <a:lstStyle/>
          <a:p>
            <a:pPr algn="ctr"/>
            <a:r>
              <a:rPr lang="en-US" sz="1350" dirty="0"/>
              <a:t>cocalc@colab.aip.de</a:t>
            </a:r>
          </a:p>
        </p:txBody>
      </p:sp>
      <p:sp>
        <p:nvSpPr>
          <p:cNvPr id="10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pPr>
              <a:defRPr/>
            </a:pPr>
            <a:fld id="{67CE837B-3AFE-4A2A-A92B-1EFF91721727}" type="slidenum">
              <a:rPr lang="de-DE" smtClean="0"/>
              <a:pPr>
                <a:defRPr/>
              </a:pPr>
              <a:t>16</a:t>
            </a:fld>
            <a:endParaRPr lang="de-DE" dirty="0"/>
          </a:p>
        </p:txBody>
      </p:sp>
      <p:sp>
        <p:nvSpPr>
          <p:cNvPr id="3" name="Textfeld 2"/>
          <p:cNvSpPr txBox="1"/>
          <p:nvPr/>
        </p:nvSpPr>
        <p:spPr>
          <a:xfrm>
            <a:off x="628650" y="1773913"/>
            <a:ext cx="42870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oVirt</a:t>
            </a:r>
            <a:r>
              <a:rPr lang="en-US" dirty="0" smtClean="0"/>
              <a:t> GPU </a:t>
            </a:r>
            <a:r>
              <a:rPr lang="en-US" dirty="0" err="1"/>
              <a:t>hostdev</a:t>
            </a:r>
            <a:r>
              <a:rPr lang="en-US" dirty="0"/>
              <a:t> </a:t>
            </a:r>
            <a:r>
              <a:rPr lang="en-US" dirty="0" err="1"/>
              <a:t>passthrough</a:t>
            </a:r>
            <a:r>
              <a:rPr lang="en-US" dirty="0"/>
              <a:t> </a:t>
            </a:r>
            <a:r>
              <a:rPr lang="en-US" dirty="0" smtClean="0"/>
              <a:t> benchmark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49662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90600" y="609599"/>
            <a:ext cx="7841700" cy="747367"/>
          </a:xfrm>
        </p:spPr>
        <p:txBody>
          <a:bodyPr/>
          <a:lstStyle/>
          <a:p>
            <a:r>
              <a:rPr lang="en-US" b="1" dirty="0" err="1" smtClean="0"/>
              <a:t>Microservices</a:t>
            </a:r>
            <a:r>
              <a:rPr lang="en-US" b="1" dirty="0" smtClean="0"/>
              <a:t>: </a:t>
            </a:r>
            <a:r>
              <a:rPr lang="en-US" sz="3600" b="1" dirty="0" smtClean="0"/>
              <a:t>Reproducible science</a:t>
            </a:r>
            <a:endParaRPr lang="en-US" b="1" dirty="0"/>
          </a:p>
        </p:txBody>
      </p:sp>
      <p:sp>
        <p:nvSpPr>
          <p:cNvPr id="26" name="Textplatzhalter 25"/>
          <p:cNvSpPr>
            <a:spLocks noGrp="1"/>
          </p:cNvSpPr>
          <p:nvPr>
            <p:ph type="body" idx="2"/>
          </p:nvPr>
        </p:nvSpPr>
        <p:spPr>
          <a:xfrm>
            <a:off x="533400" y="1482755"/>
            <a:ext cx="4114800" cy="4994245"/>
          </a:xfr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 marL="139700" indent="0" algn="ctr">
              <a:lnSpc>
                <a:spcPct val="100000"/>
              </a:lnSpc>
              <a:buNone/>
            </a:pPr>
            <a:r>
              <a:rPr lang="en-US" sz="2800" b="1" dirty="0" smtClean="0"/>
              <a:t>Use Cases at AIP</a:t>
            </a:r>
          </a:p>
          <a:p>
            <a:pPr>
              <a:lnSpc>
                <a:spcPct val="100000"/>
              </a:lnSpc>
              <a:spcBef>
                <a:spcPts val="100"/>
              </a:spcBef>
            </a:pPr>
            <a:r>
              <a:rPr lang="en-US" sz="1800" b="1" dirty="0" smtClean="0"/>
              <a:t>Colab.aip.de</a:t>
            </a:r>
          </a:p>
          <a:p>
            <a:pPr lvl="1">
              <a:lnSpc>
                <a:spcPct val="100000"/>
              </a:lnSpc>
              <a:spcBef>
                <a:spcPts val="100"/>
              </a:spcBef>
              <a:buFont typeface="Courier New" panose="02070309020205020404" pitchFamily="49" charset="0"/>
              <a:buChar char="o"/>
            </a:pPr>
            <a:r>
              <a:rPr lang="en-US" sz="1800" dirty="0" smtClean="0"/>
              <a:t>Quotas</a:t>
            </a:r>
          </a:p>
          <a:p>
            <a:pPr lvl="1">
              <a:lnSpc>
                <a:spcPct val="100000"/>
              </a:lnSpc>
              <a:spcBef>
                <a:spcPts val="100"/>
              </a:spcBef>
              <a:buFont typeface="Courier New" panose="02070309020205020404" pitchFamily="49" charset="0"/>
              <a:buChar char="o"/>
            </a:pPr>
            <a:r>
              <a:rPr lang="en-US" sz="1800" dirty="0" smtClean="0"/>
              <a:t>Project isolation</a:t>
            </a:r>
          </a:p>
          <a:p>
            <a:pPr>
              <a:lnSpc>
                <a:spcPct val="100000"/>
              </a:lnSpc>
              <a:spcBef>
                <a:spcPts val="100"/>
              </a:spcBef>
            </a:pPr>
            <a:r>
              <a:rPr lang="en-US" sz="1800" b="1" dirty="0" smtClean="0"/>
              <a:t>Data analysis pipelines with versioning</a:t>
            </a:r>
          </a:p>
          <a:p>
            <a:pPr lvl="1">
              <a:lnSpc>
                <a:spcPct val="100000"/>
              </a:lnSpc>
              <a:spcBef>
                <a:spcPts val="100"/>
              </a:spcBef>
            </a:pPr>
            <a:r>
              <a:rPr lang="en-US" sz="1800" dirty="0" smtClean="0"/>
              <a:t>Reproducible science</a:t>
            </a:r>
          </a:p>
          <a:p>
            <a:pPr lvl="1">
              <a:lnSpc>
                <a:spcPct val="100000"/>
              </a:lnSpc>
              <a:spcBef>
                <a:spcPts val="100"/>
              </a:spcBef>
            </a:pPr>
            <a:r>
              <a:rPr lang="en-US" sz="1800" dirty="0" smtClean="0"/>
              <a:t>Pipeline versioning</a:t>
            </a:r>
          </a:p>
          <a:p>
            <a:pPr lvl="2">
              <a:lnSpc>
                <a:spcPct val="100000"/>
              </a:lnSpc>
              <a:spcBef>
                <a:spcPts val="100"/>
              </a:spcBef>
            </a:pPr>
            <a:r>
              <a:rPr lang="en-US" sz="1800" dirty="0" smtClean="0"/>
              <a:t>GaiaDR1,2,3</a:t>
            </a:r>
          </a:p>
          <a:p>
            <a:pPr lvl="2">
              <a:lnSpc>
                <a:spcPct val="100000"/>
              </a:lnSpc>
              <a:spcBef>
                <a:spcPts val="100"/>
              </a:spcBef>
            </a:pPr>
            <a:r>
              <a:rPr lang="en-US" sz="1800" dirty="0" smtClean="0"/>
              <a:t>RAVEDR1-6</a:t>
            </a:r>
          </a:p>
          <a:p>
            <a:pPr lvl="2">
              <a:lnSpc>
                <a:spcPct val="100000"/>
              </a:lnSpc>
              <a:spcBef>
                <a:spcPts val="100"/>
              </a:spcBef>
            </a:pPr>
            <a:r>
              <a:rPr lang="en-US" sz="1800" dirty="0" smtClean="0"/>
              <a:t>StarHorse-18,19,20</a:t>
            </a:r>
          </a:p>
          <a:p>
            <a:pPr>
              <a:lnSpc>
                <a:spcPct val="100000"/>
              </a:lnSpc>
              <a:spcBef>
                <a:spcPts val="100"/>
              </a:spcBef>
            </a:pPr>
            <a:r>
              <a:rPr lang="en-US" sz="1800" b="1" dirty="0"/>
              <a:t>Publish </a:t>
            </a:r>
            <a:r>
              <a:rPr lang="en-US" sz="1800" b="1" dirty="0" smtClean="0"/>
              <a:t>papers with interactive plots</a:t>
            </a:r>
          </a:p>
          <a:p>
            <a:pPr lvl="1">
              <a:lnSpc>
                <a:spcPct val="100000"/>
              </a:lnSpc>
              <a:spcBef>
                <a:spcPts val="100"/>
              </a:spcBef>
            </a:pPr>
            <a:r>
              <a:rPr lang="en-US" sz="1800" dirty="0" smtClean="0"/>
              <a:t>like binder</a:t>
            </a:r>
          </a:p>
          <a:p>
            <a:pPr lvl="1">
              <a:lnSpc>
                <a:spcPct val="100000"/>
              </a:lnSpc>
              <a:spcBef>
                <a:spcPts val="100"/>
              </a:spcBef>
            </a:pPr>
            <a:r>
              <a:rPr lang="en-US" sz="1800" dirty="0" smtClean="0"/>
              <a:t>Example: </a:t>
            </a:r>
            <a:r>
              <a:rPr lang="en-US" sz="1800" dirty="0" smtClean="0">
                <a:hlinkClick r:id="rId3"/>
              </a:rPr>
              <a:t>distill.pub</a:t>
            </a:r>
            <a:r>
              <a:rPr lang="en-US" sz="1800" dirty="0" smtClean="0"/>
              <a:t> by google </a:t>
            </a:r>
          </a:p>
          <a:p>
            <a:pPr>
              <a:lnSpc>
                <a:spcPct val="100000"/>
              </a:lnSpc>
              <a:spcBef>
                <a:spcPts val="100"/>
              </a:spcBef>
            </a:pPr>
            <a:r>
              <a:rPr lang="en-US" sz="1800" b="1" dirty="0" smtClean="0"/>
              <a:t>Dynamically Scalable webpages</a:t>
            </a:r>
          </a:p>
          <a:p>
            <a:pPr>
              <a:lnSpc>
                <a:spcPct val="100000"/>
              </a:lnSpc>
              <a:spcBef>
                <a:spcPts val="100"/>
              </a:spcBef>
            </a:pPr>
            <a:r>
              <a:rPr lang="en-US" sz="1800" b="1" dirty="0" err="1" smtClean="0"/>
              <a:t>gitlabs</a:t>
            </a:r>
            <a:r>
              <a:rPr lang="en-US" sz="1800" b="1" dirty="0" smtClean="0"/>
              <a:t> @ </a:t>
            </a:r>
            <a:r>
              <a:rPr lang="en-US" sz="1800" b="1" dirty="0" err="1" smtClean="0"/>
              <a:t>aip</a:t>
            </a:r>
            <a:r>
              <a:rPr lang="en-US" sz="1800" b="1" dirty="0" smtClean="0"/>
              <a:t>:</a:t>
            </a:r>
            <a:r>
              <a:rPr lang="en-US" sz="1800" dirty="0" smtClean="0"/>
              <a:t> CI integration</a:t>
            </a:r>
          </a:p>
        </p:txBody>
      </p:sp>
      <p:sp>
        <p:nvSpPr>
          <p:cNvPr id="8" name="Textplatzhalter 27"/>
          <p:cNvSpPr txBox="1">
            <a:spLocks/>
          </p:cNvSpPr>
          <p:nvPr/>
        </p:nvSpPr>
        <p:spPr bwMode="auto">
          <a:xfrm>
            <a:off x="4800365" y="4020225"/>
            <a:ext cx="3999900" cy="1661963"/>
          </a:xfrm>
          <a:prstGeom prst="rect">
            <a:avLst/>
          </a:prstGeom>
          <a:ln w="38100" cap="flat" cmpd="sng" algn="ctr">
            <a:solidFill>
              <a:srgbClr val="C00000"/>
            </a:solidFill>
            <a:prstDash val="solid"/>
            <a:miter lim="800000"/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1" vert="horz" wrap="square" lIns="91425" tIns="91425" rIns="91425" bIns="91425" numCol="1" rtlCol="0" anchor="t" anchorCtr="0" compatLnSpc="1">
            <a:prstTxWarp prst="textNoShape">
              <a:avLst/>
            </a:prstTxWarp>
            <a:spAutoFit/>
          </a:bodyPr>
          <a:lstStyle>
            <a:lvl1pPr marL="457200" lvl="0" indent="-317500" algn="l" rtl="0" eaLnBrk="1" fontAlgn="base" hangingPunct="1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914400" lvl="1" indent="-304800" algn="l" rtl="0" eaLnBrk="1" fontAlgn="base" hangingPunct="1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371600" lvl="2" indent="-304800" algn="l" rtl="0" eaLnBrk="1" fontAlgn="base" hangingPunct="1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828800" lvl="3" indent="-304800" algn="l" rtl="0" eaLnBrk="1" fontAlgn="base" hangingPunct="1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286000" lvl="4" indent="-304800" algn="l" rtl="0" eaLnBrk="1" fontAlgn="base" hangingPunct="1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743200" lvl="5" indent="-304800" algn="l" rtl="0" eaLnBrk="1" fontAlgn="base" hangingPunct="1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3200400" lvl="6" indent="-304800" algn="l" rtl="0" eaLnBrk="1" fontAlgn="base" hangingPunct="1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657600" lvl="7" indent="-304800" algn="l" rtl="0" eaLnBrk="1" fontAlgn="base" hangingPunct="1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4114800" lvl="8" indent="-304800" algn="l" rtl="0" eaLnBrk="1" fontAlgn="base" hangingPunct="1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9700" indent="0">
              <a:buFontTx/>
              <a:buNone/>
            </a:pPr>
            <a:r>
              <a:rPr lang="en-US" sz="2400" b="1" kern="0" dirty="0"/>
              <a:t>Concerns:</a:t>
            </a:r>
            <a:r>
              <a:rPr lang="en-US" sz="1600" kern="0" dirty="0" smtClean="0"/>
              <a:t> </a:t>
            </a:r>
          </a:p>
          <a:p>
            <a:r>
              <a:rPr lang="en-US" sz="1800" kern="0" dirty="0" smtClean="0"/>
              <a:t>Complexity</a:t>
            </a:r>
            <a:endParaRPr lang="en-US" sz="1800" kern="0" dirty="0"/>
          </a:p>
          <a:p>
            <a:r>
              <a:rPr lang="en-US" sz="1800" kern="0" dirty="0" smtClean="0"/>
              <a:t>Design</a:t>
            </a:r>
          </a:p>
          <a:p>
            <a:r>
              <a:rPr lang="en-US" sz="1800" b="1" i="1" kern="0" dirty="0" smtClean="0"/>
              <a:t>Testing, debugging</a:t>
            </a:r>
          </a:p>
          <a:p>
            <a:r>
              <a:rPr lang="en-US" sz="1800" b="1" i="1" kern="0" dirty="0" smtClean="0"/>
              <a:t>Inter-service call latency  </a:t>
            </a:r>
          </a:p>
        </p:txBody>
      </p:sp>
      <p:sp>
        <p:nvSpPr>
          <p:cNvPr id="35" name="Rechteck 34"/>
          <p:cNvSpPr/>
          <p:nvPr/>
        </p:nvSpPr>
        <p:spPr>
          <a:xfrm>
            <a:off x="4788847" y="1482756"/>
            <a:ext cx="4022937" cy="2123658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139700" indent="0">
              <a:buNone/>
            </a:pPr>
            <a:r>
              <a:rPr lang="en-US" sz="2400" b="1" dirty="0" smtClean="0"/>
              <a:t>Pros:</a:t>
            </a:r>
            <a:r>
              <a:rPr lang="en-US" sz="1600" dirty="0" smtClean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i="1" dirty="0" smtClean="0"/>
              <a:t>Direct GIT integration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i="1" dirty="0" smtClean="0"/>
              <a:t>Scalability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Modularity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Distributed </a:t>
            </a:r>
            <a:r>
              <a:rPr lang="en-US" dirty="0"/>
              <a:t>development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Integration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Save </a:t>
            </a:r>
            <a:r>
              <a:rPr lang="en-US" dirty="0" smtClean="0"/>
              <a:t>resources/power</a:t>
            </a:r>
            <a:endParaRPr lang="en-US" dirty="0"/>
          </a:p>
        </p:txBody>
      </p:sp>
      <p:sp>
        <p:nvSpPr>
          <p:cNvPr id="9" name="Foliennummernplatzhalter 5"/>
          <p:cNvSpPr txBox="1">
            <a:spLocks/>
          </p:cNvSpPr>
          <p:nvPr/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defPPr>
              <a:defRPr lang="de-DE"/>
            </a:defPPr>
            <a:lvl1pPr marL="0" lvl="0" algn="r" defTabSz="914400" rtl="0" eaLnBrk="1" latinLnBrk="0" hangingPunct="1">
              <a:buNone/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lvl="1" algn="l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2" algn="l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3" algn="l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lvl="4" algn="l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lvl="5" algn="l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lvl="6" algn="l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lvl="7" algn="l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lvl="8" algn="l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67CE837B-3AFE-4A2A-A92B-1EFF91721727}" type="slidenum">
              <a:rPr lang="de-DE" smtClean="0"/>
              <a:pPr>
                <a:defRPr/>
              </a:pPr>
              <a:t>17</a:t>
            </a:fld>
            <a:endParaRPr lang="de-DE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955742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90600" y="609599"/>
            <a:ext cx="7841700" cy="747367"/>
          </a:xfrm>
        </p:spPr>
        <p:txBody>
          <a:bodyPr/>
          <a:lstStyle/>
          <a:p>
            <a:r>
              <a:rPr lang="en-US" b="1" dirty="0" smtClean="0"/>
              <a:t>OKD 3.11: 3 node deployment</a:t>
            </a:r>
            <a:r>
              <a:rPr lang="en-US" dirty="0"/>
              <a:t>.</a:t>
            </a:r>
          </a:p>
        </p:txBody>
      </p:sp>
      <p:sp>
        <p:nvSpPr>
          <p:cNvPr id="26" name="Textplatzhalter 25"/>
          <p:cNvSpPr>
            <a:spLocks noGrp="1"/>
          </p:cNvSpPr>
          <p:nvPr>
            <p:ph type="body" idx="2"/>
          </p:nvPr>
        </p:nvSpPr>
        <p:spPr>
          <a:xfrm>
            <a:off x="533400" y="1482756"/>
            <a:ext cx="4038600" cy="4384644"/>
          </a:xfr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 marL="139700" indent="0" algn="ctr">
              <a:lnSpc>
                <a:spcPct val="100000"/>
              </a:lnSpc>
              <a:buNone/>
            </a:pPr>
            <a:r>
              <a:rPr lang="en-US" sz="2800" b="1" dirty="0" err="1" smtClean="0"/>
              <a:t>okd.cls</a:t>
            </a:r>
            <a:endParaRPr lang="en-US" sz="2800" b="1" dirty="0" smtClean="0"/>
          </a:p>
          <a:p>
            <a:pPr>
              <a:lnSpc>
                <a:spcPct val="100000"/>
              </a:lnSpc>
            </a:pPr>
            <a:r>
              <a:rPr lang="en-US" sz="1600" b="1" dirty="0">
                <a:hlinkClick r:id="rId3"/>
              </a:rPr>
              <a:t>https://console.okd.cls:8443</a:t>
            </a:r>
            <a:r>
              <a:rPr lang="en-US" sz="1600" b="1" dirty="0" smtClean="0">
                <a:hlinkClick r:id="rId3"/>
              </a:rPr>
              <a:t>/</a:t>
            </a:r>
            <a:endParaRPr lang="en-US" sz="1600" b="1" dirty="0" smtClean="0"/>
          </a:p>
          <a:p>
            <a:pPr>
              <a:lnSpc>
                <a:spcPct val="100000"/>
              </a:lnSpc>
            </a:pPr>
            <a:r>
              <a:rPr lang="en-US" sz="1600" b="1" dirty="0" smtClean="0"/>
              <a:t>DNS </a:t>
            </a:r>
            <a:r>
              <a:rPr lang="en-US" sz="1600" b="1" dirty="0" err="1" smtClean="0"/>
              <a:t>config</a:t>
            </a:r>
            <a:r>
              <a:rPr lang="en-US" sz="1600" b="1" dirty="0" smtClean="0"/>
              <a:t>:</a:t>
            </a:r>
          </a:p>
          <a:p>
            <a:pPr marL="139700" indent="0">
              <a:lnSpc>
                <a:spcPct val="100000"/>
              </a:lnSpc>
              <a:buNone/>
            </a:pPr>
            <a:r>
              <a:rPr lang="en-US" sz="1600" b="1" dirty="0">
                <a:solidFill>
                  <a:srgbClr val="C00000"/>
                </a:solidFill>
              </a:rPr>
              <a:t>master0.okd.cls  IN A 192.168.101.120</a:t>
            </a:r>
          </a:p>
          <a:p>
            <a:pPr marL="139700" indent="0">
              <a:lnSpc>
                <a:spcPct val="100000"/>
              </a:lnSpc>
              <a:buNone/>
            </a:pPr>
            <a:r>
              <a:rPr lang="en-US" sz="1600" b="1" dirty="0">
                <a:solidFill>
                  <a:srgbClr val="C00000"/>
                </a:solidFill>
              </a:rPr>
              <a:t>infra0.okd.cls   IN A 192.168.101.121</a:t>
            </a:r>
          </a:p>
          <a:p>
            <a:pPr marL="139700" indent="0">
              <a:lnSpc>
                <a:spcPct val="100000"/>
              </a:lnSpc>
              <a:buNone/>
            </a:pPr>
            <a:r>
              <a:rPr lang="en-US" sz="1600" b="1" dirty="0">
                <a:solidFill>
                  <a:srgbClr val="C00000"/>
                </a:solidFill>
              </a:rPr>
              <a:t>worker0.okd.cls  IN A </a:t>
            </a:r>
            <a:r>
              <a:rPr lang="en-US" sz="1600" b="1" dirty="0" smtClean="0">
                <a:solidFill>
                  <a:srgbClr val="C00000"/>
                </a:solidFill>
              </a:rPr>
              <a:t>192.168.101.122</a:t>
            </a:r>
            <a:endParaRPr lang="en-US" sz="1600" b="1" dirty="0" smtClean="0"/>
          </a:p>
          <a:p>
            <a:pPr marL="139700" indent="0">
              <a:lnSpc>
                <a:spcPct val="100000"/>
              </a:lnSpc>
              <a:buNone/>
            </a:pPr>
            <a:r>
              <a:rPr lang="en-US" sz="1600" b="1" dirty="0">
                <a:solidFill>
                  <a:srgbClr val="C00000"/>
                </a:solidFill>
              </a:rPr>
              <a:t>.</a:t>
            </a:r>
            <a:r>
              <a:rPr lang="en-US" sz="1600" b="1" dirty="0" err="1">
                <a:solidFill>
                  <a:srgbClr val="C00000"/>
                </a:solidFill>
              </a:rPr>
              <a:t>apps.okd.cls</a:t>
            </a:r>
            <a:r>
              <a:rPr lang="en-US" sz="1600" b="1" dirty="0">
                <a:solidFill>
                  <a:srgbClr val="C00000"/>
                </a:solidFill>
              </a:rPr>
              <a:t>. 300 IN  A   </a:t>
            </a:r>
            <a:r>
              <a:rPr lang="en-US" sz="1600" b="1" dirty="0" smtClean="0">
                <a:solidFill>
                  <a:srgbClr val="C00000"/>
                </a:solidFill>
              </a:rPr>
              <a:t>192.168.101.121</a:t>
            </a:r>
          </a:p>
          <a:p>
            <a:pPr marL="139700" indent="0">
              <a:lnSpc>
                <a:spcPct val="100000"/>
              </a:lnSpc>
              <a:buNone/>
            </a:pPr>
            <a:endParaRPr lang="en-US" sz="1600" b="1" dirty="0">
              <a:solidFill>
                <a:srgbClr val="C00000"/>
              </a:solidFill>
            </a:endParaRPr>
          </a:p>
          <a:p>
            <a:pPr marL="139700" indent="0">
              <a:lnSpc>
                <a:spcPct val="100000"/>
              </a:lnSpc>
              <a:buNone/>
            </a:pPr>
            <a:r>
              <a:rPr lang="en-US" sz="1600" b="1" dirty="0" smtClean="0">
                <a:solidFill>
                  <a:srgbClr val="C00000"/>
                </a:solidFill>
              </a:rPr>
              <a:t>+ 1 </a:t>
            </a:r>
            <a:r>
              <a:rPr lang="en-US" sz="1600" b="1" dirty="0" err="1" smtClean="0">
                <a:solidFill>
                  <a:srgbClr val="C00000"/>
                </a:solidFill>
              </a:rPr>
              <a:t>aliase</a:t>
            </a:r>
            <a:r>
              <a:rPr lang="en-US" sz="1600" b="1" dirty="0" smtClean="0">
                <a:solidFill>
                  <a:srgbClr val="C00000"/>
                </a:solidFill>
              </a:rPr>
              <a:t> </a:t>
            </a:r>
          </a:p>
          <a:p>
            <a:pPr marL="139700" indent="0">
              <a:lnSpc>
                <a:spcPct val="100000"/>
              </a:lnSpc>
              <a:buNone/>
            </a:pPr>
            <a:r>
              <a:rPr lang="en-US" sz="1600" b="1" dirty="0" smtClean="0">
                <a:solidFill>
                  <a:srgbClr val="C00000"/>
                </a:solidFill>
              </a:rPr>
              <a:t>192.168.101.120 </a:t>
            </a:r>
            <a:r>
              <a:rPr lang="en-US" sz="1600" b="1" dirty="0" err="1">
                <a:solidFill>
                  <a:srgbClr val="C00000"/>
                </a:solidFill>
              </a:rPr>
              <a:t>console.okd.cls</a:t>
            </a:r>
            <a:endParaRPr lang="en-US" sz="1600" b="1" dirty="0">
              <a:solidFill>
                <a:srgbClr val="C00000"/>
              </a:solidFill>
            </a:endParaRPr>
          </a:p>
        </p:txBody>
      </p:sp>
      <p:sp>
        <p:nvSpPr>
          <p:cNvPr id="8" name="Textplatzhalter 27"/>
          <p:cNvSpPr txBox="1">
            <a:spLocks/>
          </p:cNvSpPr>
          <p:nvPr/>
        </p:nvSpPr>
        <p:spPr bwMode="auto">
          <a:xfrm>
            <a:off x="4916367" y="4482436"/>
            <a:ext cx="3892487" cy="1384964"/>
          </a:xfrm>
          <a:prstGeom prst="rect">
            <a:avLst/>
          </a:prstGeom>
          <a:ln w="38100" cap="flat" cmpd="sng" algn="ctr">
            <a:solidFill>
              <a:srgbClr val="C00000"/>
            </a:solidFill>
            <a:prstDash val="solid"/>
            <a:miter lim="800000"/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1" vert="horz" wrap="square" lIns="91425" tIns="91425" rIns="91425" bIns="91425" numCol="1" rtlCol="0" anchor="t" anchorCtr="0" compatLnSpc="1">
            <a:prstTxWarp prst="textNoShape">
              <a:avLst/>
            </a:prstTxWarp>
            <a:spAutoFit/>
          </a:bodyPr>
          <a:lstStyle>
            <a:lvl1pPr marL="457200" lvl="0" indent="-317500" algn="l" rtl="0" eaLnBrk="1" fontAlgn="base" hangingPunct="1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914400" lvl="1" indent="-304800" algn="l" rtl="0" eaLnBrk="1" fontAlgn="base" hangingPunct="1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371600" lvl="2" indent="-304800" algn="l" rtl="0" eaLnBrk="1" fontAlgn="base" hangingPunct="1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828800" lvl="3" indent="-304800" algn="l" rtl="0" eaLnBrk="1" fontAlgn="base" hangingPunct="1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286000" lvl="4" indent="-304800" algn="l" rtl="0" eaLnBrk="1" fontAlgn="base" hangingPunct="1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743200" lvl="5" indent="-304800" algn="l" rtl="0" eaLnBrk="1" fontAlgn="base" hangingPunct="1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3200400" lvl="6" indent="-304800" algn="l" rtl="0" eaLnBrk="1" fontAlgn="base" hangingPunct="1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657600" lvl="7" indent="-304800" algn="l" rtl="0" eaLnBrk="1" fontAlgn="base" hangingPunct="1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4114800" lvl="8" indent="-304800" algn="l" rtl="0" eaLnBrk="1" fontAlgn="base" hangingPunct="1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9700" indent="0">
              <a:buFontTx/>
              <a:buNone/>
            </a:pPr>
            <a:r>
              <a:rPr lang="en-US" sz="2400" b="1" strike="sngStrike" kern="0" dirty="0" smtClean="0"/>
              <a:t>Hard to deploy</a:t>
            </a:r>
            <a:r>
              <a:rPr lang="en-US" sz="2400" b="1" kern="0" dirty="0" smtClean="0"/>
              <a:t>(DONE):</a:t>
            </a:r>
            <a:r>
              <a:rPr lang="en-US" sz="1600" kern="0" dirty="0" smtClean="0"/>
              <a:t> </a:t>
            </a:r>
          </a:p>
          <a:p>
            <a:r>
              <a:rPr lang="en-US" sz="1800" kern="0" dirty="0" smtClean="0"/>
              <a:t>&gt;10 Unfixed bugs, digging in </a:t>
            </a:r>
            <a:r>
              <a:rPr lang="en-US" sz="1800" kern="0" dirty="0" err="1" smtClean="0"/>
              <a:t>github</a:t>
            </a:r>
            <a:r>
              <a:rPr lang="en-US" sz="1800" kern="0" dirty="0" smtClean="0"/>
              <a:t> and </a:t>
            </a:r>
            <a:r>
              <a:rPr lang="en-US" sz="1800" kern="0" dirty="0" err="1" smtClean="0"/>
              <a:t>ansible</a:t>
            </a:r>
            <a:r>
              <a:rPr lang="en-US" sz="1800" kern="0" dirty="0" smtClean="0"/>
              <a:t> </a:t>
            </a:r>
            <a:r>
              <a:rPr lang="en-US" sz="1800" kern="0" dirty="0" err="1" smtClean="0"/>
              <a:t>sourcecode</a:t>
            </a:r>
            <a:endParaRPr lang="en-US" sz="1600" kern="0" dirty="0" smtClean="0"/>
          </a:p>
          <a:p>
            <a:endParaRPr lang="en-US" sz="1800" kern="0" dirty="0" smtClean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1450" y="1482756"/>
            <a:ext cx="3892487" cy="194624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9" name="Foliennummernplatzhalter 5"/>
          <p:cNvSpPr txBox="1">
            <a:spLocks/>
          </p:cNvSpPr>
          <p:nvPr/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defPPr>
              <a:defRPr lang="de-DE"/>
            </a:defPPr>
            <a:lvl1pPr marL="0" lvl="0" algn="r" defTabSz="914400" rtl="0" eaLnBrk="1" latinLnBrk="0" hangingPunct="1">
              <a:buNone/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lvl="1" algn="l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2" algn="l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3" algn="l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lvl="4" algn="l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lvl="5" algn="l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lvl="6" algn="l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lvl="7" algn="l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lvl="8" algn="l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67CE837B-3AFE-4A2A-A92B-1EFF91721727}" type="slidenum">
              <a:rPr lang="de-DE" smtClean="0"/>
              <a:pPr>
                <a:defRPr/>
              </a:pPr>
              <a:t>18</a:t>
            </a:fld>
            <a:endParaRPr lang="de-DE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81815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hteck 40"/>
          <p:cNvSpPr/>
          <p:nvPr/>
        </p:nvSpPr>
        <p:spPr>
          <a:xfrm>
            <a:off x="379413" y="1184986"/>
            <a:ext cx="8153400" cy="5444414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t" anchorCtr="0"/>
          <a:lstStyle/>
          <a:p>
            <a:r>
              <a:rPr lang="en-US" b="1" dirty="0" smtClean="0"/>
              <a:t>OKD Infrastructure</a:t>
            </a:r>
          </a:p>
        </p:txBody>
      </p:sp>
      <p:sp>
        <p:nvSpPr>
          <p:cNvPr id="12" name="Titel 11"/>
          <p:cNvSpPr>
            <a:spLocks noGrp="1"/>
          </p:cNvSpPr>
          <p:nvPr>
            <p:ph type="title"/>
          </p:nvPr>
        </p:nvSpPr>
        <p:spPr>
          <a:xfrm>
            <a:off x="1249363" y="260350"/>
            <a:ext cx="7283450" cy="985634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U</a:t>
            </a:r>
            <a:r>
              <a:rPr lang="en-US" b="1" dirty="0" smtClean="0"/>
              <a:t>pcoming colab.aip.de vision</a:t>
            </a:r>
            <a:br>
              <a:rPr lang="en-US" b="1" dirty="0" smtClean="0"/>
            </a:br>
            <a:endParaRPr lang="en-US" b="1" dirty="0"/>
          </a:p>
        </p:txBody>
      </p:sp>
      <p:sp>
        <p:nvSpPr>
          <p:cNvPr id="2" name="Rechteck 1"/>
          <p:cNvSpPr/>
          <p:nvPr/>
        </p:nvSpPr>
        <p:spPr>
          <a:xfrm>
            <a:off x="609600" y="2075554"/>
            <a:ext cx="7010400" cy="533400"/>
          </a:xfrm>
          <a:prstGeom prst="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https://cocalc-kubernetes-server-colab.</a:t>
            </a:r>
            <a:r>
              <a:rPr lang="en-US" b="1" dirty="0" smtClean="0"/>
              <a:t>apps.okd.cls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8" name="Rechteck 7"/>
          <p:cNvSpPr/>
          <p:nvPr/>
        </p:nvSpPr>
        <p:spPr>
          <a:xfrm>
            <a:off x="457139" y="3983971"/>
            <a:ext cx="2545007" cy="771973"/>
          </a:xfrm>
          <a:prstGeom prst="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Project1</a:t>
            </a:r>
          </a:p>
          <a:p>
            <a:pPr algn="ctr"/>
            <a:r>
              <a:rPr lang="en-US" dirty="0" err="1" smtClean="0"/>
              <a:t>Quota:CPU</a:t>
            </a:r>
            <a:r>
              <a:rPr lang="en-US" dirty="0" smtClean="0"/>
              <a:t>/SPACE/RAM</a:t>
            </a:r>
            <a:endParaRPr lang="en-US" dirty="0"/>
          </a:p>
        </p:txBody>
      </p:sp>
      <p:sp>
        <p:nvSpPr>
          <p:cNvPr id="26" name="Rechteck 25"/>
          <p:cNvSpPr/>
          <p:nvPr/>
        </p:nvSpPr>
        <p:spPr>
          <a:xfrm>
            <a:off x="891442" y="5365664"/>
            <a:ext cx="1676400" cy="533400"/>
          </a:xfrm>
          <a:prstGeom prst="rect">
            <a:avLst/>
          </a:prstGeom>
          <a:ln w="38100">
            <a:solidFill>
              <a:srgbClr val="00206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pod1</a:t>
            </a:r>
            <a:endParaRPr lang="en-US" b="1" dirty="0">
              <a:solidFill>
                <a:srgbClr val="00B050"/>
              </a:solidFill>
            </a:endParaRPr>
          </a:p>
        </p:txBody>
      </p:sp>
      <p:cxnSp>
        <p:nvCxnSpPr>
          <p:cNvPr id="38" name="Gekrümmter Verbinder 37"/>
          <p:cNvCxnSpPr>
            <a:stCxn id="60" idx="2"/>
            <a:endCxn id="8" idx="0"/>
          </p:cNvCxnSpPr>
          <p:nvPr/>
        </p:nvCxnSpPr>
        <p:spPr>
          <a:xfrm rot="16200000" flipH="1">
            <a:off x="1164360" y="3418687"/>
            <a:ext cx="848723" cy="281843"/>
          </a:xfrm>
          <a:prstGeom prst="curvedConnector3">
            <a:avLst/>
          </a:prstGeom>
          <a:ln w="571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Gekrümmter Verbinder 46"/>
          <p:cNvCxnSpPr>
            <a:stCxn id="8" idx="2"/>
            <a:endCxn id="26" idx="0"/>
          </p:cNvCxnSpPr>
          <p:nvPr/>
        </p:nvCxnSpPr>
        <p:spPr>
          <a:xfrm rot="5400000">
            <a:off x="1424783" y="5060804"/>
            <a:ext cx="609720" cy="1"/>
          </a:xfrm>
          <a:prstGeom prst="curvedConnector3">
            <a:avLst>
              <a:gd name="adj1" fmla="val 50000"/>
            </a:avLst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Rechteck 52"/>
          <p:cNvSpPr/>
          <p:nvPr/>
        </p:nvSpPr>
        <p:spPr>
          <a:xfrm>
            <a:off x="4800326" y="4248390"/>
            <a:ext cx="2545007" cy="771973"/>
          </a:xfrm>
          <a:prstGeom prst="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Project2</a:t>
            </a:r>
          </a:p>
          <a:p>
            <a:pPr algn="ctr"/>
            <a:r>
              <a:rPr lang="en-US" dirty="0" err="1" smtClean="0"/>
              <a:t>Quota:CPU</a:t>
            </a:r>
            <a:r>
              <a:rPr lang="en-US" dirty="0" smtClean="0"/>
              <a:t>/SPACE/RAM</a:t>
            </a:r>
            <a:endParaRPr lang="en-US" dirty="0"/>
          </a:p>
        </p:txBody>
      </p:sp>
      <p:sp>
        <p:nvSpPr>
          <p:cNvPr id="54" name="Rechteck 53"/>
          <p:cNvSpPr/>
          <p:nvPr/>
        </p:nvSpPr>
        <p:spPr>
          <a:xfrm>
            <a:off x="5227457" y="5448300"/>
            <a:ext cx="1676400" cy="533400"/>
          </a:xfrm>
          <a:prstGeom prst="rect">
            <a:avLst/>
          </a:prstGeom>
          <a:ln w="38100">
            <a:solidFill>
              <a:srgbClr val="00B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pod2</a:t>
            </a:r>
            <a:endParaRPr lang="en-US" b="1" dirty="0">
              <a:solidFill>
                <a:srgbClr val="00B050"/>
              </a:solidFill>
            </a:endParaRPr>
          </a:p>
        </p:txBody>
      </p:sp>
      <p:cxnSp>
        <p:nvCxnSpPr>
          <p:cNvPr id="55" name="Gekrümmter Verbinder 54"/>
          <p:cNvCxnSpPr>
            <a:stCxn id="64" idx="2"/>
            <a:endCxn id="8" idx="0"/>
          </p:cNvCxnSpPr>
          <p:nvPr/>
        </p:nvCxnSpPr>
        <p:spPr>
          <a:xfrm rot="5400000">
            <a:off x="2052659" y="2812233"/>
            <a:ext cx="848723" cy="1494753"/>
          </a:xfrm>
          <a:prstGeom prst="curvedConnector3">
            <a:avLst/>
          </a:prstGeom>
          <a:ln w="571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Gekrümmter Verbinder 55"/>
          <p:cNvCxnSpPr>
            <a:stCxn id="53" idx="2"/>
            <a:endCxn id="54" idx="0"/>
          </p:cNvCxnSpPr>
          <p:nvPr/>
        </p:nvCxnSpPr>
        <p:spPr>
          <a:xfrm rot="5400000">
            <a:off x="5855276" y="5230745"/>
            <a:ext cx="427937" cy="7173"/>
          </a:xfrm>
          <a:prstGeom prst="curvedConnector3">
            <a:avLst>
              <a:gd name="adj1" fmla="val 50000"/>
            </a:avLst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Rechteck 59"/>
          <p:cNvSpPr/>
          <p:nvPr/>
        </p:nvSpPr>
        <p:spPr>
          <a:xfrm>
            <a:off x="609600" y="2601848"/>
            <a:ext cx="1676400" cy="533400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User1</a:t>
            </a:r>
            <a:endParaRPr lang="en-US" b="1" dirty="0">
              <a:solidFill>
                <a:srgbClr val="00B050"/>
              </a:solidFill>
            </a:endParaRPr>
          </a:p>
        </p:txBody>
      </p:sp>
      <p:sp>
        <p:nvSpPr>
          <p:cNvPr id="64" name="Rechteck 63"/>
          <p:cNvSpPr/>
          <p:nvPr/>
        </p:nvSpPr>
        <p:spPr>
          <a:xfrm>
            <a:off x="2386196" y="2601848"/>
            <a:ext cx="1676400" cy="533400"/>
          </a:xfrm>
          <a:prstGeom prst="rect">
            <a:avLst/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User2</a:t>
            </a:r>
            <a:endParaRPr lang="en-US" b="1" dirty="0">
              <a:solidFill>
                <a:srgbClr val="00B050"/>
              </a:solidFill>
            </a:endParaRPr>
          </a:p>
        </p:txBody>
      </p:sp>
      <p:sp>
        <p:nvSpPr>
          <p:cNvPr id="65" name="Rechteck 64"/>
          <p:cNvSpPr/>
          <p:nvPr/>
        </p:nvSpPr>
        <p:spPr>
          <a:xfrm>
            <a:off x="4168898" y="2601848"/>
            <a:ext cx="1676400" cy="533400"/>
          </a:xfrm>
          <a:prstGeom prst="rect">
            <a:avLst/>
          </a:prstGeom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User3</a:t>
            </a:r>
            <a:endParaRPr lang="en-US" b="1" dirty="0">
              <a:solidFill>
                <a:srgbClr val="00B050"/>
              </a:solidFill>
            </a:endParaRPr>
          </a:p>
        </p:txBody>
      </p:sp>
      <p:cxnSp>
        <p:nvCxnSpPr>
          <p:cNvPr id="70" name="Gekrümmter Verbinder 69"/>
          <p:cNvCxnSpPr>
            <a:stCxn id="65" idx="2"/>
            <a:endCxn id="53" idx="0"/>
          </p:cNvCxnSpPr>
          <p:nvPr/>
        </p:nvCxnSpPr>
        <p:spPr>
          <a:xfrm rot="16200000" flipH="1">
            <a:off x="4983393" y="3158953"/>
            <a:ext cx="1113142" cy="1065732"/>
          </a:xfrm>
          <a:prstGeom prst="curvedConnector3">
            <a:avLst>
              <a:gd name="adj1" fmla="val 50000"/>
            </a:avLst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Gekrümmter Verbinder 74"/>
          <p:cNvCxnSpPr>
            <a:stCxn id="60" idx="2"/>
            <a:endCxn id="53" idx="0"/>
          </p:cNvCxnSpPr>
          <p:nvPr/>
        </p:nvCxnSpPr>
        <p:spPr>
          <a:xfrm rot="16200000" flipH="1">
            <a:off x="3203744" y="1379304"/>
            <a:ext cx="1113142" cy="4625030"/>
          </a:xfrm>
          <a:prstGeom prst="curvedConnector3">
            <a:avLst>
              <a:gd name="adj1" fmla="val 50000"/>
            </a:avLst>
          </a:prstGeom>
          <a:ln w="571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Gekrümmter Verbinder 79"/>
          <p:cNvCxnSpPr>
            <a:stCxn id="64" idx="2"/>
            <a:endCxn id="53" idx="0"/>
          </p:cNvCxnSpPr>
          <p:nvPr/>
        </p:nvCxnSpPr>
        <p:spPr>
          <a:xfrm rot="16200000" flipH="1">
            <a:off x="4092042" y="2267602"/>
            <a:ext cx="1113142" cy="2848434"/>
          </a:xfrm>
          <a:prstGeom prst="curvedConnector3">
            <a:avLst>
              <a:gd name="adj1" fmla="val 50000"/>
            </a:avLst>
          </a:prstGeom>
          <a:ln w="57150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9" name="Grafik 7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171" y="1297577"/>
            <a:ext cx="8001000" cy="290336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custDataLst>
      <p:tags r:id="rId1"/>
    </p:custDataLst>
    <p:extLst>
      <p:ext uri="{BB962C8B-B14F-4D97-AF65-F5344CB8AC3E}">
        <p14:creationId xmlns:p14="http://schemas.microsoft.com/office/powerpoint/2010/main" val="35249690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38510" y="504870"/>
            <a:ext cx="6481762" cy="684213"/>
          </a:xfrm>
        </p:spPr>
        <p:txBody>
          <a:bodyPr/>
          <a:lstStyle/>
          <a:p>
            <a:r>
              <a:rPr lang="en-US" dirty="0" smtClean="0"/>
              <a:t>From Berlin to </a:t>
            </a:r>
            <a:r>
              <a:rPr lang="en-US" dirty="0" err="1" smtClean="0"/>
              <a:t>Babelsberg</a:t>
            </a:r>
            <a:endParaRPr lang="en-US" dirty="0"/>
          </a:p>
        </p:txBody>
      </p:sp>
      <p:pic>
        <p:nvPicPr>
          <p:cNvPr id="6" name="Inhaltsplatzhalt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39552" y="1412776"/>
            <a:ext cx="4017163" cy="2520280"/>
          </a:xfrm>
        </p:spPr>
      </p:pic>
      <p:sp>
        <p:nvSpPr>
          <p:cNvPr id="8" name="Rectangle 4"/>
          <p:cNvSpPr txBox="1">
            <a:spLocks noChangeArrowheads="1"/>
          </p:cNvSpPr>
          <p:nvPr/>
        </p:nvSpPr>
        <p:spPr bwMode="auto">
          <a:xfrm>
            <a:off x="323528" y="4581128"/>
            <a:ext cx="7921625" cy="1547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215900" indent="-215900" algn="l" defTabSz="215900" rtl="0" eaLnBrk="0" fontAlgn="base" hangingPunct="0">
              <a:spcBef>
                <a:spcPts val="1200"/>
              </a:spcBef>
              <a:spcAft>
                <a:spcPct val="0"/>
              </a:spcAft>
              <a:buFont typeface="Arial" charset="0"/>
              <a:buChar char="•"/>
              <a:defRPr lang="de-DE" sz="2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6725" indent="-215900" algn="l" rtl="0" eaLnBrk="0" fontAlgn="base" hangingPunct="0">
              <a:spcBef>
                <a:spcPts val="600"/>
              </a:spcBef>
              <a:spcAft>
                <a:spcPct val="0"/>
              </a:spcAft>
              <a:buFont typeface="Symbol" pitchFamily="18" charset="2"/>
              <a:buChar char="-"/>
              <a:defRPr lang="de-DE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9138" indent="-215900" algn="l" rtl="0" eaLnBrk="0" fontAlgn="base" hangingPunct="0">
              <a:spcBef>
                <a:spcPts val="600"/>
              </a:spcBef>
              <a:spcAft>
                <a:spcPct val="0"/>
              </a:spcAft>
              <a:buFont typeface="Arial" charset="0"/>
              <a:buChar char="•"/>
              <a:defRPr lang="de-DE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71550" indent="-215900" algn="l" rtl="0" eaLnBrk="0" fontAlgn="base" hangingPunct="0">
              <a:spcBef>
                <a:spcPts val="600"/>
              </a:spcBef>
              <a:spcAft>
                <a:spcPct val="0"/>
              </a:spcAft>
              <a:buFont typeface="Symbol" pitchFamily="18" charset="2"/>
              <a:buChar char="-"/>
              <a:defRPr lang="de-DE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23963" indent="-215900" algn="l" defTabSz="896938" rtl="0" eaLnBrk="0" fontAlgn="base" hangingPunct="0">
              <a:spcBef>
                <a:spcPts val="600"/>
              </a:spcBef>
              <a:spcAft>
                <a:spcPct val="0"/>
              </a:spcAft>
              <a:buFont typeface="Arial" charset="0"/>
              <a:buChar char="•"/>
              <a:defRPr lang="de-DE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76000" indent="-216000" algn="l" defTabSz="914400" rtl="0" eaLnBrk="1" latinLnBrk="0" hangingPunct="1">
              <a:spcBef>
                <a:spcPts val="600"/>
              </a:spcBef>
              <a:buFont typeface="Symbol" pitchFamily="18" charset="2"/>
              <a:buChar char="-"/>
              <a:defRPr lang="de-DE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28000" indent="-21600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80000" indent="-216000" algn="l" defTabSz="914400" rtl="0" eaLnBrk="1" latinLnBrk="0" hangingPunct="1">
              <a:spcBef>
                <a:spcPts val="600"/>
              </a:spcBef>
              <a:buFont typeface="Symbol" pitchFamily="18" charset="2"/>
              <a:buChar char="-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2000" indent="-21600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0825" lvl="1" indent="0" eaLnBrk="1" hangingPunct="1">
              <a:spcBef>
                <a:spcPts val="500"/>
              </a:spcBef>
              <a:buNone/>
            </a:pPr>
            <a:r>
              <a:rPr lang="en-US" sz="2000" dirty="0" smtClean="0">
                <a:solidFill>
                  <a:schemeClr val="accent6"/>
                </a:solidFill>
              </a:rPr>
              <a:t>The Berliner </a:t>
            </a:r>
            <a:r>
              <a:rPr lang="en-US" sz="2000" dirty="0" err="1" smtClean="0">
                <a:solidFill>
                  <a:schemeClr val="accent6"/>
                </a:solidFill>
              </a:rPr>
              <a:t>Sternwarte</a:t>
            </a:r>
            <a:r>
              <a:rPr lang="en-US" sz="2000" dirty="0" smtClean="0">
                <a:solidFill>
                  <a:schemeClr val="accent6"/>
                </a:solidFill>
              </a:rPr>
              <a:t>, founded in </a:t>
            </a:r>
            <a:r>
              <a:rPr lang="en-US" sz="2000" dirty="0" smtClean="0">
                <a:solidFill>
                  <a:schemeClr val="accent6"/>
                </a:solidFill>
                <a:latin typeface="+mj-lt"/>
              </a:rPr>
              <a:t>1700</a:t>
            </a:r>
            <a:r>
              <a:rPr lang="en-US" sz="2000" dirty="0" smtClean="0">
                <a:solidFill>
                  <a:schemeClr val="accent6"/>
                </a:solidFill>
              </a:rPr>
              <a:t>, moved to </a:t>
            </a:r>
            <a:r>
              <a:rPr lang="en-US" sz="2000" dirty="0" smtClean="0">
                <a:solidFill>
                  <a:schemeClr val="accent6"/>
                </a:solidFill>
                <a:latin typeface="+mj-lt"/>
              </a:rPr>
              <a:t>1913</a:t>
            </a:r>
            <a:r>
              <a:rPr lang="en-US" sz="2000" dirty="0" smtClean="0">
                <a:solidFill>
                  <a:schemeClr val="accent6"/>
                </a:solidFill>
              </a:rPr>
              <a:t> </a:t>
            </a:r>
            <a:r>
              <a:rPr lang="en-US" sz="2000" dirty="0" err="1" smtClean="0">
                <a:solidFill>
                  <a:schemeClr val="accent6"/>
                </a:solidFill>
              </a:rPr>
              <a:t>Babelsberg</a:t>
            </a:r>
            <a:r>
              <a:rPr lang="en-US" sz="2000" dirty="0" smtClean="0">
                <a:solidFill>
                  <a:schemeClr val="accent6"/>
                </a:solidFill>
              </a:rPr>
              <a:t> because the growing city made scientific observations difficult. Light pollution and vibrations from traffic being the main reasons </a:t>
            </a:r>
          </a:p>
        </p:txBody>
      </p:sp>
      <p:sp>
        <p:nvSpPr>
          <p:cNvPr id="9" name="Rectangle 4"/>
          <p:cNvSpPr txBox="1">
            <a:spLocks noChangeArrowheads="1"/>
          </p:cNvSpPr>
          <p:nvPr/>
        </p:nvSpPr>
        <p:spPr bwMode="auto">
          <a:xfrm>
            <a:off x="467545" y="3969060"/>
            <a:ext cx="4140460" cy="4320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215900" indent="-215900" algn="l" defTabSz="215900" rtl="0" eaLnBrk="0" fontAlgn="base" hangingPunct="0">
              <a:spcBef>
                <a:spcPts val="1200"/>
              </a:spcBef>
              <a:spcAft>
                <a:spcPct val="0"/>
              </a:spcAft>
              <a:buFont typeface="Arial" charset="0"/>
              <a:buChar char="•"/>
              <a:defRPr lang="de-DE" sz="2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6725" indent="-215900" algn="l" rtl="0" eaLnBrk="0" fontAlgn="base" hangingPunct="0">
              <a:spcBef>
                <a:spcPts val="600"/>
              </a:spcBef>
              <a:spcAft>
                <a:spcPct val="0"/>
              </a:spcAft>
              <a:buFont typeface="Symbol" pitchFamily="18" charset="2"/>
              <a:buChar char="-"/>
              <a:defRPr lang="de-DE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9138" indent="-215900" algn="l" rtl="0" eaLnBrk="0" fontAlgn="base" hangingPunct="0">
              <a:spcBef>
                <a:spcPts val="600"/>
              </a:spcBef>
              <a:spcAft>
                <a:spcPct val="0"/>
              </a:spcAft>
              <a:buFont typeface="Arial" charset="0"/>
              <a:buChar char="•"/>
              <a:defRPr lang="de-DE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71550" indent="-215900" algn="l" rtl="0" eaLnBrk="0" fontAlgn="base" hangingPunct="0">
              <a:spcBef>
                <a:spcPts val="600"/>
              </a:spcBef>
              <a:spcAft>
                <a:spcPct val="0"/>
              </a:spcAft>
              <a:buFont typeface="Symbol" pitchFamily="18" charset="2"/>
              <a:buChar char="-"/>
              <a:defRPr lang="de-DE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23963" indent="-215900" algn="l" defTabSz="896938" rtl="0" eaLnBrk="0" fontAlgn="base" hangingPunct="0">
              <a:spcBef>
                <a:spcPts val="600"/>
              </a:spcBef>
              <a:spcAft>
                <a:spcPct val="0"/>
              </a:spcAft>
              <a:buFont typeface="Arial" charset="0"/>
              <a:buChar char="•"/>
              <a:defRPr lang="de-DE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76000" indent="-216000" algn="l" defTabSz="914400" rtl="0" eaLnBrk="1" latinLnBrk="0" hangingPunct="1">
              <a:spcBef>
                <a:spcPts val="600"/>
              </a:spcBef>
              <a:buFont typeface="Symbol" pitchFamily="18" charset="2"/>
              <a:buChar char="-"/>
              <a:defRPr lang="de-DE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28000" indent="-21600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80000" indent="-216000" algn="l" defTabSz="914400" rtl="0" eaLnBrk="1" latinLnBrk="0" hangingPunct="1">
              <a:spcBef>
                <a:spcPts val="600"/>
              </a:spcBef>
              <a:buFont typeface="Symbol" pitchFamily="18" charset="2"/>
              <a:buChar char="-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2000" indent="-21600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0825" lvl="1" indent="0" eaLnBrk="1" hangingPunct="1">
              <a:spcBef>
                <a:spcPts val="500"/>
              </a:spcBef>
              <a:buNone/>
            </a:pPr>
            <a:r>
              <a:rPr lang="de-DE" sz="1200" dirty="0" smtClean="0">
                <a:solidFill>
                  <a:schemeClr val="accent6"/>
                </a:solidFill>
              </a:rPr>
              <a:t>The Berliner Sternwarte in Berlin-Dorotheenstadt, </a:t>
            </a:r>
            <a:r>
              <a:rPr lang="de-DE" sz="1200" dirty="0" err="1" smtClean="0">
                <a:solidFill>
                  <a:schemeClr val="accent6"/>
                </a:solidFill>
              </a:rPr>
              <a:t>today</a:t>
            </a:r>
            <a:r>
              <a:rPr lang="de-DE" sz="1200" dirty="0" smtClean="0">
                <a:solidFill>
                  <a:schemeClr val="accent6"/>
                </a:solidFill>
              </a:rPr>
              <a:t> Berlin-Mitte.</a:t>
            </a:r>
          </a:p>
        </p:txBody>
      </p:sp>
      <p:pic>
        <p:nvPicPr>
          <p:cNvPr id="10" name="Bild 9" descr="AIP-Sternwarte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96036" y="1412776"/>
            <a:ext cx="3360374" cy="2520280"/>
          </a:xfrm>
          <a:prstGeom prst="rect">
            <a:avLst/>
          </a:prstGeom>
        </p:spPr>
      </p:pic>
      <p:sp>
        <p:nvSpPr>
          <p:cNvPr id="12" name="Rectangle 4"/>
          <p:cNvSpPr txBox="1">
            <a:spLocks noChangeArrowheads="1"/>
          </p:cNvSpPr>
          <p:nvPr/>
        </p:nvSpPr>
        <p:spPr bwMode="auto">
          <a:xfrm>
            <a:off x="4680012" y="3969060"/>
            <a:ext cx="4140460" cy="4320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215900" indent="-215900" algn="l" defTabSz="215900" rtl="0" eaLnBrk="0" fontAlgn="base" hangingPunct="0">
              <a:spcBef>
                <a:spcPts val="1200"/>
              </a:spcBef>
              <a:spcAft>
                <a:spcPct val="0"/>
              </a:spcAft>
              <a:buFont typeface="Arial" charset="0"/>
              <a:buChar char="•"/>
              <a:defRPr lang="de-DE" sz="2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6725" indent="-215900" algn="l" rtl="0" eaLnBrk="0" fontAlgn="base" hangingPunct="0">
              <a:spcBef>
                <a:spcPts val="600"/>
              </a:spcBef>
              <a:spcAft>
                <a:spcPct val="0"/>
              </a:spcAft>
              <a:buFont typeface="Symbol" pitchFamily="18" charset="2"/>
              <a:buChar char="-"/>
              <a:defRPr lang="de-DE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9138" indent="-215900" algn="l" rtl="0" eaLnBrk="0" fontAlgn="base" hangingPunct="0">
              <a:spcBef>
                <a:spcPts val="600"/>
              </a:spcBef>
              <a:spcAft>
                <a:spcPct val="0"/>
              </a:spcAft>
              <a:buFont typeface="Arial" charset="0"/>
              <a:buChar char="•"/>
              <a:defRPr lang="de-DE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71550" indent="-215900" algn="l" rtl="0" eaLnBrk="0" fontAlgn="base" hangingPunct="0">
              <a:spcBef>
                <a:spcPts val="600"/>
              </a:spcBef>
              <a:spcAft>
                <a:spcPct val="0"/>
              </a:spcAft>
              <a:buFont typeface="Symbol" pitchFamily="18" charset="2"/>
              <a:buChar char="-"/>
              <a:defRPr lang="de-DE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23963" indent="-215900" algn="l" defTabSz="896938" rtl="0" eaLnBrk="0" fontAlgn="base" hangingPunct="0">
              <a:spcBef>
                <a:spcPts val="600"/>
              </a:spcBef>
              <a:spcAft>
                <a:spcPct val="0"/>
              </a:spcAft>
              <a:buFont typeface="Arial" charset="0"/>
              <a:buChar char="•"/>
              <a:defRPr lang="de-DE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76000" indent="-216000" algn="l" defTabSz="914400" rtl="0" eaLnBrk="1" latinLnBrk="0" hangingPunct="1">
              <a:spcBef>
                <a:spcPts val="600"/>
              </a:spcBef>
              <a:buFont typeface="Symbol" pitchFamily="18" charset="2"/>
              <a:buChar char="-"/>
              <a:defRPr lang="de-DE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28000" indent="-21600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80000" indent="-216000" algn="l" defTabSz="914400" rtl="0" eaLnBrk="1" latinLnBrk="0" hangingPunct="1">
              <a:spcBef>
                <a:spcPts val="600"/>
              </a:spcBef>
              <a:buFont typeface="Symbol" pitchFamily="18" charset="2"/>
              <a:buChar char="-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2000" indent="-21600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0825" lvl="1" indent="0" eaLnBrk="1" hangingPunct="1">
              <a:spcBef>
                <a:spcPts val="500"/>
              </a:spcBef>
              <a:buNone/>
            </a:pPr>
            <a:r>
              <a:rPr lang="en-US" sz="1200" dirty="0" smtClean="0">
                <a:solidFill>
                  <a:schemeClr val="accent6"/>
                </a:solidFill>
              </a:rPr>
              <a:t>The new </a:t>
            </a:r>
            <a:r>
              <a:rPr lang="en-US" sz="1200" dirty="0" err="1" smtClean="0">
                <a:solidFill>
                  <a:schemeClr val="accent6"/>
                </a:solidFill>
              </a:rPr>
              <a:t>Sternwartengebäude</a:t>
            </a:r>
            <a:r>
              <a:rPr lang="en-US" sz="1200" dirty="0" smtClean="0">
                <a:solidFill>
                  <a:schemeClr val="accent6"/>
                </a:solidFill>
              </a:rPr>
              <a:t> in </a:t>
            </a:r>
            <a:r>
              <a:rPr lang="en-US" sz="1200" dirty="0" err="1" smtClean="0">
                <a:solidFill>
                  <a:schemeClr val="accent6"/>
                </a:solidFill>
              </a:rPr>
              <a:t>Babelsberg</a:t>
            </a:r>
            <a:r>
              <a:rPr lang="en-US" sz="1200" dirty="0" smtClean="0">
                <a:solidFill>
                  <a:schemeClr val="accent6"/>
                </a:solidFill>
              </a:rPr>
              <a:t>, built 1913.</a:t>
            </a:r>
          </a:p>
        </p:txBody>
      </p:sp>
      <p:sp>
        <p:nvSpPr>
          <p:cNvPr id="11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pPr>
              <a:defRPr/>
            </a:pPr>
            <a:fld id="{67CE837B-3AFE-4A2A-A92B-1EFF91721727}" type="slidenum">
              <a:rPr lang="de-DE" smtClean="0"/>
              <a:pPr>
                <a:defRPr/>
              </a:pPr>
              <a:t>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975434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Diagramm 10"/>
          <p:cNvGraphicFramePr/>
          <p:nvPr>
            <p:extLst>
              <p:ext uri="{D42A27DB-BD31-4B8C-83A1-F6EECF244321}">
                <p14:modId xmlns:p14="http://schemas.microsoft.com/office/powerpoint/2010/main" val="1380358978"/>
              </p:ext>
            </p:extLst>
          </p:nvPr>
        </p:nvGraphicFramePr>
        <p:xfrm>
          <a:off x="1143000" y="1905000"/>
          <a:ext cx="65532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90600" y="609599"/>
            <a:ext cx="7841700" cy="747367"/>
          </a:xfrm>
        </p:spPr>
        <p:txBody>
          <a:bodyPr/>
          <a:lstStyle/>
          <a:p>
            <a:r>
              <a:rPr lang="en-US" b="1" dirty="0" smtClean="0"/>
              <a:t>Example: App deployment</a:t>
            </a:r>
            <a:endParaRPr lang="en-US" dirty="0"/>
          </a:p>
        </p:txBody>
      </p:sp>
      <p:sp>
        <p:nvSpPr>
          <p:cNvPr id="5" name="Rechteck 4"/>
          <p:cNvSpPr/>
          <p:nvPr/>
        </p:nvSpPr>
        <p:spPr>
          <a:xfrm>
            <a:off x="1866900" y="1581638"/>
            <a:ext cx="5105400" cy="457200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dirty="0">
                <a:hlinkClick r:id="rId8"/>
              </a:rPr>
              <a:t>https://production-okd-panel-472.apps.okd.aip.de/</a:t>
            </a:r>
            <a:endParaRPr lang="en-US" dirty="0"/>
          </a:p>
        </p:txBody>
      </p:sp>
      <p:sp>
        <p:nvSpPr>
          <p:cNvPr id="32" name="Rechteck 31"/>
          <p:cNvSpPr/>
          <p:nvPr/>
        </p:nvSpPr>
        <p:spPr>
          <a:xfrm>
            <a:off x="1903534" y="5867400"/>
            <a:ext cx="5108331" cy="424962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dirty="0">
                <a:hlinkClick r:id="rId9"/>
              </a:rPr>
              <a:t>https://gitlab.aip.de/akhalatyan/okd-panel</a:t>
            </a:r>
            <a:endParaRPr lang="en-US" dirty="0"/>
          </a:p>
        </p:txBody>
      </p:sp>
      <p:sp>
        <p:nvSpPr>
          <p:cNvPr id="12" name="Pfeil nach oben 11"/>
          <p:cNvSpPr/>
          <p:nvPr/>
        </p:nvSpPr>
        <p:spPr>
          <a:xfrm>
            <a:off x="457200" y="1447800"/>
            <a:ext cx="762000" cy="4632081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hteck 35"/>
          <p:cNvSpPr/>
          <p:nvPr/>
        </p:nvSpPr>
        <p:spPr>
          <a:xfrm>
            <a:off x="2286000" y="2129672"/>
            <a:ext cx="5105400" cy="457200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dirty="0">
                <a:hlinkClick r:id="rId10"/>
              </a:rPr>
              <a:t>https</a:t>
            </a:r>
            <a:r>
              <a:rPr lang="de-DE" dirty="0" smtClean="0">
                <a:hlinkClick r:id="rId10"/>
              </a:rPr>
              <a:t>://staging-okd-panel-472.apps.okd.aip.de</a:t>
            </a:r>
            <a:r>
              <a:rPr lang="de-DE" dirty="0">
                <a:hlinkClick r:id="rId10"/>
              </a:rPr>
              <a:t>/</a:t>
            </a:r>
            <a:endParaRPr lang="en-US" dirty="0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pPr>
              <a:defRPr/>
            </a:pPr>
            <a:fld id="{67CE837B-3AFE-4A2A-A92B-1EFF91721727}" type="slidenum">
              <a:rPr lang="de-DE" smtClean="0"/>
              <a:pPr>
                <a:defRPr/>
              </a:pPr>
              <a:t>20</a:t>
            </a:fld>
            <a:endParaRPr lang="de-DE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654068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90600" y="609599"/>
            <a:ext cx="7841700" cy="747367"/>
          </a:xfrm>
        </p:spPr>
        <p:txBody>
          <a:bodyPr/>
          <a:lstStyle/>
          <a:p>
            <a:r>
              <a:rPr lang="en-US" dirty="0" smtClean="0"/>
              <a:t>Example APP for a published data(</a:t>
            </a:r>
            <a:r>
              <a:rPr lang="en-US" dirty="0" err="1" smtClean="0"/>
              <a:t>streamlit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447800"/>
            <a:ext cx="7467600" cy="4878919"/>
          </a:xfrm>
          <a:prstGeom prst="rect">
            <a:avLst/>
          </a:prstGeom>
        </p:spPr>
      </p:pic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pPr>
              <a:defRPr/>
            </a:pPr>
            <a:fld id="{67CE837B-3AFE-4A2A-A92B-1EFF91721727}" type="slidenum">
              <a:rPr lang="de-DE" smtClean="0"/>
              <a:pPr>
                <a:defRPr/>
              </a:pPr>
              <a:t>21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401989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el 1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Deploy example from the </a:t>
            </a:r>
            <a:r>
              <a:rPr lang="en-US" b="1" dirty="0" err="1" smtClean="0"/>
              <a:t>github</a:t>
            </a:r>
            <a:r>
              <a:rPr lang="en-US" b="1" dirty="0" smtClean="0"/>
              <a:t/>
            </a:r>
            <a:br>
              <a:rPr lang="en-US" b="1" dirty="0" smtClean="0"/>
            </a:br>
            <a:endParaRPr lang="en-US" b="1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72966" y="1143000"/>
            <a:ext cx="7886700" cy="1524000"/>
          </a:xfrm>
        </p:spPr>
        <p:txBody>
          <a:bodyPr>
            <a:normAutofit fontScale="85000" lnSpcReduction="20000"/>
          </a:bodyPr>
          <a:lstStyle/>
          <a:p>
            <a:r>
              <a:rPr lang="de-DE" dirty="0" smtClean="0"/>
              <a:t>TASK:</a:t>
            </a:r>
          </a:p>
          <a:p>
            <a:pPr lvl="1"/>
            <a:r>
              <a:rPr lang="en-US" dirty="0" smtClean="0"/>
              <a:t>Let us deploy an example from: </a:t>
            </a:r>
            <a:r>
              <a:rPr lang="de-DE" dirty="0" smtClean="0">
                <a:hlinkClick r:id="rId2"/>
              </a:rPr>
              <a:t>https://github.com/arm2arm/starhorse_db</a:t>
            </a:r>
            <a:endParaRPr lang="en-US" dirty="0" smtClean="0"/>
          </a:p>
          <a:p>
            <a:r>
              <a:rPr lang="de-DE" dirty="0" smtClean="0"/>
              <a:t>You </a:t>
            </a:r>
            <a:r>
              <a:rPr lang="de-DE" dirty="0" err="1" smtClean="0"/>
              <a:t>can</a:t>
            </a:r>
            <a:r>
              <a:rPr lang="de-DE" dirty="0" smtClean="0"/>
              <a:t> </a:t>
            </a:r>
            <a:r>
              <a:rPr lang="de-DE" dirty="0" err="1" smtClean="0"/>
              <a:t>use</a:t>
            </a:r>
            <a:r>
              <a:rPr lang="de-DE" dirty="0" smtClean="0"/>
              <a:t> </a:t>
            </a:r>
            <a:r>
              <a:rPr lang="de-DE" dirty="0" err="1" smtClean="0"/>
              <a:t>WebInterface</a:t>
            </a:r>
            <a:r>
              <a:rPr lang="de-DE" dirty="0" smtClean="0"/>
              <a:t>: </a:t>
            </a:r>
            <a:r>
              <a:rPr lang="de-DE" dirty="0" smtClean="0">
                <a:hlinkClick r:id="rId3"/>
              </a:rPr>
              <a:t>https://console.okd.cls:8443/</a:t>
            </a:r>
            <a:endParaRPr lang="de-DE" dirty="0"/>
          </a:p>
          <a:p>
            <a:r>
              <a:rPr lang="de-DE" dirty="0" err="1" smtClean="0"/>
              <a:t>Commandline</a:t>
            </a:r>
            <a:r>
              <a:rPr lang="de-DE" dirty="0" smtClean="0"/>
              <a:t> </a:t>
            </a:r>
            <a:r>
              <a:rPr lang="de-DE" dirty="0" err="1" smtClean="0"/>
              <a:t>remotely</a:t>
            </a:r>
            <a:r>
              <a:rPr lang="de-DE" dirty="0"/>
              <a:t> </a:t>
            </a:r>
            <a:r>
              <a:rPr lang="de-DE" dirty="0" smtClean="0"/>
              <a:t>with </a:t>
            </a:r>
            <a:r>
              <a:rPr lang="de-DE" b="1" dirty="0" err="1" smtClean="0"/>
              <a:t>oc</a:t>
            </a:r>
            <a:r>
              <a:rPr lang="de-DE" b="1" dirty="0" smtClean="0"/>
              <a:t> </a:t>
            </a:r>
            <a:r>
              <a:rPr lang="de-DE" b="1" dirty="0" err="1" smtClean="0"/>
              <a:t>tools</a:t>
            </a:r>
            <a:r>
              <a:rPr lang="de-DE" b="1" dirty="0" smtClean="0"/>
              <a:t>:</a:t>
            </a:r>
          </a:p>
          <a:p>
            <a:pPr lvl="1"/>
            <a:r>
              <a:rPr lang="de-DE" dirty="0" smtClean="0">
                <a:hlinkClick r:id="rId4"/>
              </a:rPr>
              <a:t>https://colab.aip.de/projects/e6072404-d38d-400d-b85f-f0bd13743737/files/usage/jupyter-hub-custom.md</a:t>
            </a:r>
            <a:endParaRPr lang="de-DE" dirty="0" smtClean="0"/>
          </a:p>
        </p:txBody>
      </p:sp>
      <p:pic>
        <p:nvPicPr>
          <p:cNvPr id="3074" name="Picture 2" descr="Bildergebnis für hot topic ico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01787"/>
            <a:ext cx="447676" cy="626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Bildergebnis für hot topic ico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290" y="401787"/>
            <a:ext cx="447676" cy="626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Grafik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0941" y="3257111"/>
            <a:ext cx="8002117" cy="3143689"/>
          </a:xfrm>
          <a:prstGeom prst="rect">
            <a:avLst/>
          </a:prstGeom>
        </p:spPr>
      </p:pic>
      <p:sp>
        <p:nvSpPr>
          <p:cNvPr id="8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pPr>
              <a:defRPr/>
            </a:pPr>
            <a:fld id="{67CE837B-3AFE-4A2A-A92B-1EFF91721727}" type="slidenum">
              <a:rPr lang="de-DE" smtClean="0"/>
              <a:pPr>
                <a:defRPr/>
              </a:pPr>
              <a:t>22</a:t>
            </a:fld>
            <a:endParaRPr lang="de-DE" dirty="0"/>
          </a:p>
        </p:txBody>
      </p:sp>
      <p:sp>
        <p:nvSpPr>
          <p:cNvPr id="2" name="Textfeld 1"/>
          <p:cNvSpPr txBox="1"/>
          <p:nvPr/>
        </p:nvSpPr>
        <p:spPr>
          <a:xfrm>
            <a:off x="628650" y="2554069"/>
            <a:ext cx="5710409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Source-to-Image (S2I) is a toolkit and workflow for </a:t>
            </a:r>
            <a:endParaRPr lang="en-US" dirty="0" smtClean="0"/>
          </a:p>
          <a:p>
            <a:r>
              <a:rPr lang="en-US" dirty="0" smtClean="0"/>
              <a:t>building </a:t>
            </a:r>
            <a:r>
              <a:rPr lang="en-US" b="1" dirty="0"/>
              <a:t>reproducible container images from source code</a:t>
            </a:r>
            <a:r>
              <a:rPr lang="en-US" dirty="0"/>
              <a:t>. 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3014749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el 1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Deploy example from the </a:t>
            </a:r>
            <a:r>
              <a:rPr lang="en-US" b="1" dirty="0" err="1" smtClean="0"/>
              <a:t>github</a:t>
            </a:r>
            <a:r>
              <a:rPr lang="en-US" b="1" dirty="0" smtClean="0"/>
              <a:t/>
            </a:r>
            <a:br>
              <a:rPr lang="en-US" b="1" dirty="0" smtClean="0"/>
            </a:br>
            <a:endParaRPr lang="en-US" b="1" dirty="0"/>
          </a:p>
        </p:txBody>
      </p:sp>
      <p:pic>
        <p:nvPicPr>
          <p:cNvPr id="3074" name="Picture 2" descr="Bildergebnis für hot topic ico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01787"/>
            <a:ext cx="447676" cy="626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Bildergebnis für hot topic ico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290" y="401787"/>
            <a:ext cx="447676" cy="626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581" y="1447800"/>
            <a:ext cx="7649643" cy="5106113"/>
          </a:xfrm>
          <a:prstGeom prst="rect">
            <a:avLst/>
          </a:prstGeom>
        </p:spPr>
      </p:pic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pPr>
              <a:defRPr/>
            </a:pPr>
            <a:fld id="{67CE837B-3AFE-4A2A-A92B-1EFF91721727}" type="slidenum">
              <a:rPr lang="de-DE" smtClean="0"/>
              <a:pPr>
                <a:defRPr/>
              </a:pPr>
              <a:t>23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43794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el 1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Conclusion</a:t>
            </a:r>
            <a:endParaRPr lang="en-US" b="1" dirty="0"/>
          </a:p>
        </p:txBody>
      </p:sp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oVirt</a:t>
            </a:r>
            <a:r>
              <a:rPr lang="en-US" dirty="0" smtClean="0"/>
              <a:t> is a well suited for academic workloads</a:t>
            </a:r>
          </a:p>
          <a:p>
            <a:r>
              <a:rPr lang="en-US" dirty="0" smtClean="0"/>
              <a:t>We have shown a concept on reproducible pipelines for the paper publishing.</a:t>
            </a:r>
          </a:p>
          <a:p>
            <a:r>
              <a:rPr lang="en-US" dirty="0" smtClean="0"/>
              <a:t>OKD is a promising project for our needs 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 smtClean="0"/>
              <a:t>Nice to have:</a:t>
            </a:r>
          </a:p>
          <a:p>
            <a:r>
              <a:rPr lang="en-US" dirty="0" smtClean="0"/>
              <a:t>LTS of </a:t>
            </a:r>
            <a:r>
              <a:rPr lang="en-US" dirty="0" err="1" smtClean="0"/>
              <a:t>oVirt+OKD</a:t>
            </a:r>
            <a:r>
              <a:rPr lang="en-US" dirty="0" smtClean="0"/>
              <a:t> as a part of the CentOS </a:t>
            </a:r>
            <a:r>
              <a:rPr lang="en-US" dirty="0" smtClean="0">
                <a:sym typeface="Wingdings" panose="05000000000000000000" pitchFamily="2" charset="2"/>
              </a:rPr>
              <a:t></a:t>
            </a:r>
            <a:endParaRPr lang="en-US" dirty="0" smtClean="0"/>
          </a:p>
          <a:p>
            <a:r>
              <a:rPr lang="en-US" dirty="0" smtClean="0"/>
              <a:t>Easy integration with the Infiniband</a:t>
            </a:r>
            <a:r>
              <a:rPr lang="en-US" dirty="0"/>
              <a:t>+</a:t>
            </a:r>
            <a:r>
              <a:rPr lang="en-US" dirty="0" smtClean="0"/>
              <a:t>10G infrastructures.</a:t>
            </a:r>
          </a:p>
          <a:p>
            <a:r>
              <a:rPr lang="en-US" dirty="0" smtClean="0"/>
              <a:t>Missing puzzle is a storage, </a:t>
            </a:r>
            <a:r>
              <a:rPr lang="en-US" dirty="0" err="1" smtClean="0"/>
              <a:t>GlusterFS</a:t>
            </a:r>
            <a:r>
              <a:rPr lang="en-US" dirty="0" smtClean="0"/>
              <a:t> is still slow for us.</a:t>
            </a:r>
            <a:endParaRPr lang="en-US" dirty="0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7CE837B-3AFE-4A2A-A92B-1EFF91721727}" type="slidenum">
              <a:rPr lang="de-DE" smtClean="0"/>
              <a:pPr>
                <a:defRPr/>
              </a:pPr>
              <a:t>24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720470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143000" y="914400"/>
            <a:ext cx="7886700" cy="2852737"/>
          </a:xfrm>
        </p:spPr>
        <p:txBody>
          <a:bodyPr/>
          <a:lstStyle/>
          <a:p>
            <a:r>
              <a:rPr lang="en-US" dirty="0" smtClean="0"/>
              <a:t>Thank you for your attention.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6154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References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>
                <a:hlinkClick r:id="rId2"/>
              </a:rPr>
              <a:t>https://en.wikipedia.org/wiki/Microservices</a:t>
            </a:r>
            <a:endParaRPr lang="de-DE" dirty="0" smtClean="0"/>
          </a:p>
          <a:p>
            <a:r>
              <a:rPr lang="de-DE" dirty="0" smtClean="0">
                <a:hlinkClick r:id="rId3"/>
              </a:rPr>
              <a:t>https://www.okd.io/</a:t>
            </a:r>
            <a:endParaRPr lang="de-DE" dirty="0" smtClean="0"/>
          </a:p>
          <a:p>
            <a:r>
              <a:rPr lang="de-DE" dirty="0" smtClean="0">
                <a:hlinkClick r:id="rId4"/>
              </a:rPr>
              <a:t>http://v1.uncontained.io/playbooks/installation/</a:t>
            </a:r>
            <a:endParaRPr lang="de-DE" dirty="0" smtClean="0"/>
          </a:p>
          <a:p>
            <a:r>
              <a:rPr lang="de-DE" dirty="0" smtClean="0">
                <a:hlinkClick r:id="rId5"/>
              </a:rPr>
              <a:t>https://www.docker.com/</a:t>
            </a:r>
            <a:endParaRPr lang="de-DE" dirty="0" smtClean="0"/>
          </a:p>
          <a:p>
            <a:r>
              <a:rPr lang="de-DE" dirty="0">
                <a:hlinkClick r:id="rId6"/>
              </a:rPr>
              <a:t>https://</a:t>
            </a:r>
            <a:r>
              <a:rPr lang="de-DE" dirty="0" smtClean="0">
                <a:hlinkClick r:id="rId6"/>
              </a:rPr>
              <a:t>github.com/sagemathinc/cocalc</a:t>
            </a:r>
            <a:endParaRPr lang="de-DE" dirty="0" smtClean="0"/>
          </a:p>
          <a:p>
            <a:r>
              <a:rPr lang="de-DE" dirty="0">
                <a:hlinkClick r:id="rId7"/>
              </a:rPr>
              <a:t>https://</a:t>
            </a:r>
            <a:r>
              <a:rPr lang="de-DE" dirty="0" smtClean="0">
                <a:hlinkClick r:id="rId7"/>
              </a:rPr>
              <a:t>github.com/streamlit</a:t>
            </a:r>
            <a:endParaRPr lang="de-DE" dirty="0" smtClean="0"/>
          </a:p>
          <a:p>
            <a:r>
              <a:rPr lang="de-DE" dirty="0">
                <a:hlinkClick r:id="rId8"/>
              </a:rPr>
              <a:t>https://dask.org</a:t>
            </a:r>
            <a:r>
              <a:rPr lang="de-DE" dirty="0" smtClean="0">
                <a:hlinkClick r:id="rId8"/>
              </a:rPr>
              <a:t>/</a:t>
            </a:r>
            <a:endParaRPr lang="de-DE" dirty="0" smtClean="0"/>
          </a:p>
          <a:p>
            <a:r>
              <a:rPr lang="de-DE" dirty="0">
                <a:hlinkClick r:id="rId9"/>
              </a:rPr>
              <a:t>https://docs.okd.io/3.11/creating_images/s2i.html</a:t>
            </a:r>
            <a:endParaRPr lang="de-DE" dirty="0" smtClean="0"/>
          </a:p>
        </p:txBody>
      </p:sp>
    </p:spTree>
    <p:extLst>
      <p:ext uri="{BB962C8B-B14F-4D97-AF65-F5344CB8AC3E}">
        <p14:creationId xmlns:p14="http://schemas.microsoft.com/office/powerpoint/2010/main" val="21052741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143000" y="2362200"/>
            <a:ext cx="7886700" cy="1325563"/>
          </a:xfrm>
        </p:spPr>
        <p:txBody>
          <a:bodyPr/>
          <a:lstStyle/>
          <a:p>
            <a:r>
              <a:rPr lang="en-US" dirty="0" smtClean="0"/>
              <a:t>Supplementary slides:</a:t>
            </a:r>
            <a:br>
              <a:rPr lang="en-US" dirty="0" smtClean="0"/>
            </a:br>
            <a:r>
              <a:rPr lang="en-US" dirty="0" err="1" smtClean="0"/>
              <a:t>Microservices</a:t>
            </a:r>
            <a:r>
              <a:rPr lang="en-US" dirty="0" smtClean="0"/>
              <a:t> explained on </a:t>
            </a:r>
            <a:r>
              <a:rPr lang="en-US" b="1" dirty="0" smtClean="0"/>
              <a:t>vr.aip.de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5612670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https://vr.aip.de</a:t>
            </a:r>
            <a:endParaRPr lang="en-US" b="1" dirty="0"/>
          </a:p>
        </p:txBody>
      </p:sp>
      <p:pic>
        <p:nvPicPr>
          <p:cNvPr id="5" name="Inhaltsplatzhalter 4" descr="vr.teleskopes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82618" y="2070253"/>
            <a:ext cx="3484581" cy="3117784"/>
          </a:xfrm>
        </p:spPr>
      </p:pic>
      <p:pic>
        <p:nvPicPr>
          <p:cNvPr id="4" name="Picture 2" descr="C:\Users\arm2arm\Downloads\test\IMG_20170427_104925445_HD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55198" y="2057400"/>
            <a:ext cx="4205808" cy="315435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288134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lussdiagramm: Prozess 12"/>
          <p:cNvSpPr/>
          <p:nvPr/>
        </p:nvSpPr>
        <p:spPr>
          <a:xfrm>
            <a:off x="152400" y="2551423"/>
            <a:ext cx="4953000" cy="4191000"/>
          </a:xfrm>
          <a:prstGeom prst="flowChartProcess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dirty="0" smtClean="0"/>
              <a:t>vr.vm: </a:t>
            </a:r>
            <a:r>
              <a:rPr lang="en-US" b="1" dirty="0" smtClean="0"/>
              <a:t>141.33.4.145:4Cores:8GB</a:t>
            </a:r>
            <a:endParaRPr lang="en-US" b="1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90600" y="609599"/>
            <a:ext cx="7841700" cy="747367"/>
          </a:xfrm>
        </p:spPr>
        <p:txBody>
          <a:bodyPr/>
          <a:lstStyle/>
          <a:p>
            <a:r>
              <a:rPr lang="en-US" b="1" dirty="0" smtClean="0"/>
              <a:t>Example: Monolith architecture</a:t>
            </a:r>
            <a:endParaRPr lang="en-US" dirty="0"/>
          </a:p>
        </p:txBody>
      </p:sp>
      <p:sp>
        <p:nvSpPr>
          <p:cNvPr id="5" name="Wolke 4"/>
          <p:cNvSpPr/>
          <p:nvPr/>
        </p:nvSpPr>
        <p:spPr>
          <a:xfrm>
            <a:off x="1143000" y="1391040"/>
            <a:ext cx="2667000" cy="685800"/>
          </a:xfrm>
          <a:prstGeom prst="cloud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https://vr.aip.de</a:t>
            </a:r>
            <a:endParaRPr lang="en-US" dirty="0"/>
          </a:p>
        </p:txBody>
      </p:sp>
      <p:sp>
        <p:nvSpPr>
          <p:cNvPr id="18" name="Rechteck 17"/>
          <p:cNvSpPr/>
          <p:nvPr/>
        </p:nvSpPr>
        <p:spPr>
          <a:xfrm>
            <a:off x="381000" y="2902375"/>
            <a:ext cx="4572000" cy="368764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t" anchorCtr="0"/>
          <a:lstStyle/>
          <a:p>
            <a:pPr algn="ctr"/>
            <a:r>
              <a:rPr lang="en-US" b="1" dirty="0" err="1" smtClean="0"/>
              <a:t>OS:Ubuntu</a:t>
            </a:r>
            <a:r>
              <a:rPr lang="en-US" b="1" dirty="0" smtClean="0"/>
              <a:t> 16.04:custom </a:t>
            </a:r>
            <a:r>
              <a:rPr lang="en-US" b="1" dirty="0" err="1" smtClean="0"/>
              <a:t>ffmpeg</a:t>
            </a:r>
            <a:endParaRPr lang="en-US" dirty="0"/>
          </a:p>
        </p:txBody>
      </p:sp>
      <p:sp>
        <p:nvSpPr>
          <p:cNvPr id="19" name="Rechteck 18"/>
          <p:cNvSpPr/>
          <p:nvPr/>
        </p:nvSpPr>
        <p:spPr>
          <a:xfrm>
            <a:off x="533400" y="3313423"/>
            <a:ext cx="4267200" cy="31242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t" anchorCtr="0"/>
          <a:lstStyle/>
          <a:p>
            <a:pPr algn="ctr"/>
            <a:r>
              <a:rPr lang="en-US" b="1" dirty="0" smtClean="0"/>
              <a:t>Apache 2.x</a:t>
            </a:r>
            <a:endParaRPr lang="en-US" dirty="0"/>
          </a:p>
        </p:txBody>
      </p:sp>
      <p:sp>
        <p:nvSpPr>
          <p:cNvPr id="14" name="Flussdiagramm: Mehrere Dokumente 13"/>
          <p:cNvSpPr/>
          <p:nvPr/>
        </p:nvSpPr>
        <p:spPr>
          <a:xfrm>
            <a:off x="1295400" y="3714958"/>
            <a:ext cx="2590800" cy="931965"/>
          </a:xfrm>
          <a:prstGeom prst="flowChartMultidocumen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Static Pages</a:t>
            </a:r>
          </a:p>
          <a:p>
            <a:pPr algn="ctr"/>
            <a:r>
              <a:rPr lang="en-US" dirty="0" smtClean="0"/>
              <a:t>/</a:t>
            </a:r>
            <a:r>
              <a:rPr lang="en-US" dirty="0" err="1" smtClean="0"/>
              <a:t>var</a:t>
            </a:r>
            <a:r>
              <a:rPr lang="en-US" dirty="0" smtClean="0"/>
              <a:t>/www/</a:t>
            </a:r>
            <a:r>
              <a:rPr lang="en-US" dirty="0" err="1" smtClean="0"/>
              <a:t>vrpage</a:t>
            </a:r>
            <a:endParaRPr lang="en-US" dirty="0"/>
          </a:p>
        </p:txBody>
      </p:sp>
      <p:sp>
        <p:nvSpPr>
          <p:cNvPr id="11" name="Rechteck 10"/>
          <p:cNvSpPr/>
          <p:nvPr/>
        </p:nvSpPr>
        <p:spPr>
          <a:xfrm>
            <a:off x="609600" y="4761223"/>
            <a:ext cx="4114800" cy="1600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t" anchorCtr="0"/>
          <a:lstStyle/>
          <a:p>
            <a:pPr algn="ctr"/>
            <a:r>
              <a:rPr lang="en-US" b="1" dirty="0" smtClean="0"/>
              <a:t>WordPress 2.5</a:t>
            </a:r>
          </a:p>
        </p:txBody>
      </p:sp>
      <p:grpSp>
        <p:nvGrpSpPr>
          <p:cNvPr id="36" name="Gruppieren 35"/>
          <p:cNvGrpSpPr/>
          <p:nvPr/>
        </p:nvGrpSpPr>
        <p:grpSpPr>
          <a:xfrm>
            <a:off x="679938" y="5147391"/>
            <a:ext cx="3968262" cy="1160564"/>
            <a:chOff x="679938" y="5147391"/>
            <a:chExt cx="3968262" cy="1160564"/>
          </a:xfrm>
        </p:grpSpPr>
        <p:sp>
          <p:nvSpPr>
            <p:cNvPr id="20" name="Flussdiagramm: Mehrere Dokumente 19"/>
            <p:cNvSpPr/>
            <p:nvPr/>
          </p:nvSpPr>
          <p:spPr>
            <a:xfrm>
              <a:off x="679938" y="5147391"/>
              <a:ext cx="1905000" cy="1160564"/>
            </a:xfrm>
            <a:prstGeom prst="flowChartMultidocumen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/>
                <a:t>PHP:7.x Pages</a:t>
              </a:r>
            </a:p>
            <a:p>
              <a:pPr algn="ctr"/>
              <a:r>
                <a:rPr lang="en-US" dirty="0" smtClean="0"/>
                <a:t>/</a:t>
              </a:r>
              <a:r>
                <a:rPr lang="en-US" dirty="0" err="1" smtClean="0"/>
                <a:t>var</a:t>
              </a:r>
              <a:r>
                <a:rPr lang="en-US" dirty="0" smtClean="0"/>
                <a:t>/www/</a:t>
              </a:r>
              <a:r>
                <a:rPr lang="en-US" dirty="0" err="1" smtClean="0"/>
                <a:t>wp</a:t>
              </a:r>
              <a:endParaRPr lang="en-US" dirty="0"/>
            </a:p>
          </p:txBody>
        </p:sp>
        <p:sp>
          <p:nvSpPr>
            <p:cNvPr id="12" name="Flussdiagramm: Magnetplattenspeicher 11"/>
            <p:cNvSpPr/>
            <p:nvPr/>
          </p:nvSpPr>
          <p:spPr>
            <a:xfrm>
              <a:off x="3200400" y="5180376"/>
              <a:ext cx="1447800" cy="1088755"/>
            </a:xfrm>
            <a:prstGeom prst="flowChartMagneticDisk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MariaDB:10.x</a:t>
              </a:r>
              <a:endParaRPr lang="en-US" dirty="0"/>
            </a:p>
          </p:txBody>
        </p:sp>
        <p:cxnSp>
          <p:nvCxnSpPr>
            <p:cNvPr id="17" name="Gerade Verbindung mit Pfeil 16"/>
            <p:cNvCxnSpPr>
              <a:stCxn id="20" idx="3"/>
              <a:endCxn id="12" idx="2"/>
            </p:cNvCxnSpPr>
            <p:nvPr/>
          </p:nvCxnSpPr>
          <p:spPr>
            <a:xfrm flipV="1">
              <a:off x="2584938" y="5724754"/>
              <a:ext cx="615462" cy="2919"/>
            </a:xfrm>
            <a:prstGeom prst="straightConnector1">
              <a:avLst/>
            </a:prstGeom>
            <a:ln w="57150" cap="flat" cmpd="sng" algn="ctr">
              <a:solidFill>
                <a:schemeClr val="accent6"/>
              </a:solidFill>
              <a:prstDash val="solid"/>
              <a:round/>
              <a:headEnd type="triangle" w="med" len="med"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</p:grpSp>
      <p:sp>
        <p:nvSpPr>
          <p:cNvPr id="25" name="Pfeil nach oben und unten 24"/>
          <p:cNvSpPr/>
          <p:nvPr/>
        </p:nvSpPr>
        <p:spPr>
          <a:xfrm>
            <a:off x="2426676" y="2093877"/>
            <a:ext cx="158262" cy="440509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5" name="Gruppieren 34"/>
          <p:cNvGrpSpPr/>
          <p:nvPr/>
        </p:nvGrpSpPr>
        <p:grpSpPr>
          <a:xfrm>
            <a:off x="5305041" y="1600200"/>
            <a:ext cx="3610359" cy="5124060"/>
            <a:chOff x="5305041" y="1600200"/>
            <a:chExt cx="3610359" cy="5124060"/>
          </a:xfrm>
        </p:grpSpPr>
        <p:sp>
          <p:nvSpPr>
            <p:cNvPr id="33" name="Rechteck 32"/>
            <p:cNvSpPr/>
            <p:nvPr/>
          </p:nvSpPr>
          <p:spPr>
            <a:xfrm>
              <a:off x="5305041" y="1600200"/>
              <a:ext cx="3610359" cy="5124060"/>
            </a:xfrm>
            <a:prstGeom prst="rect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r>
                <a:rPr lang="en-US" dirty="0" smtClean="0"/>
                <a:t>Problems</a:t>
              </a:r>
              <a:endParaRPr lang="en-US" dirty="0"/>
            </a:p>
          </p:txBody>
        </p:sp>
        <p:sp>
          <p:nvSpPr>
            <p:cNvPr id="31" name="Rechteck 30"/>
            <p:cNvSpPr/>
            <p:nvPr/>
          </p:nvSpPr>
          <p:spPr>
            <a:xfrm>
              <a:off x="5435029" y="3417481"/>
              <a:ext cx="3336608" cy="3149584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t" anchorCtr="0"/>
            <a:lstStyle/>
            <a:p>
              <a:pPr algn="ctr"/>
              <a:r>
                <a:rPr lang="en-US" dirty="0" smtClean="0"/>
                <a:t>Load:</a:t>
              </a:r>
              <a:endParaRPr lang="en-US" dirty="0"/>
            </a:p>
          </p:txBody>
        </p:sp>
        <p:sp>
          <p:nvSpPr>
            <p:cNvPr id="27" name="Textfeld 26"/>
            <p:cNvSpPr txBox="1"/>
            <p:nvPr/>
          </p:nvSpPr>
          <p:spPr>
            <a:xfrm>
              <a:off x="5641217" y="3930255"/>
              <a:ext cx="3027624" cy="923330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b="1" dirty="0" smtClean="0"/>
                <a:t>Open Doors day: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smtClean="0"/>
                <a:t>3000 Users in 2hours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US" dirty="0" smtClean="0"/>
                <a:t>1 user &gt;1Mln requests</a:t>
              </a:r>
              <a:endParaRPr lang="en-US" dirty="0"/>
            </a:p>
          </p:txBody>
        </p:sp>
        <p:sp>
          <p:nvSpPr>
            <p:cNvPr id="29" name="Textfeld 28"/>
            <p:cNvSpPr txBox="1"/>
            <p:nvPr/>
          </p:nvSpPr>
          <p:spPr>
            <a:xfrm>
              <a:off x="5725306" y="4875703"/>
              <a:ext cx="212404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90%  of  year: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smtClean="0"/>
                <a:t>2/3 Users per day</a:t>
              </a:r>
            </a:p>
          </p:txBody>
        </p:sp>
        <p:sp>
          <p:nvSpPr>
            <p:cNvPr id="30" name="Textfeld 29"/>
            <p:cNvSpPr txBox="1"/>
            <p:nvPr/>
          </p:nvSpPr>
          <p:spPr>
            <a:xfrm>
              <a:off x="5725306" y="5544152"/>
              <a:ext cx="254723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Events regular days: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smtClean="0"/>
                <a:t>100-200 </a:t>
              </a:r>
              <a:r>
                <a:rPr lang="en-US" dirty="0"/>
                <a:t>u</a:t>
              </a:r>
              <a:r>
                <a:rPr lang="en-US" dirty="0" smtClean="0"/>
                <a:t>sers per day</a:t>
              </a:r>
            </a:p>
          </p:txBody>
        </p:sp>
        <p:sp>
          <p:nvSpPr>
            <p:cNvPr id="32" name="Rechteck 31"/>
            <p:cNvSpPr/>
            <p:nvPr/>
          </p:nvSpPr>
          <p:spPr>
            <a:xfrm>
              <a:off x="5435029" y="2009934"/>
              <a:ext cx="3336608" cy="1377377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t" anchorCtr="0"/>
            <a:lstStyle/>
            <a:p>
              <a:pPr algn="ctr"/>
              <a:r>
                <a:rPr lang="en-US" dirty="0" smtClean="0"/>
                <a:t>Security: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smtClean="0"/>
                <a:t>Updates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smtClean="0"/>
                <a:t>External attacks</a:t>
              </a:r>
            </a:p>
            <a:p>
              <a:r>
                <a:rPr lang="en-US" sz="1200" dirty="0" err="1" smtClean="0">
                  <a:solidFill>
                    <a:srgbClr val="FF0000"/>
                  </a:solidFill>
                </a:rPr>
                <a:t>request_sock_TCP</a:t>
              </a:r>
              <a:r>
                <a:rPr lang="en-US" sz="1200" dirty="0" smtClean="0">
                  <a:solidFill>
                    <a:srgbClr val="FF0000"/>
                  </a:solidFill>
                </a:rPr>
                <a:t>: Possible SYN flooding on port 443</a:t>
              </a:r>
              <a:endParaRPr lang="en-US" sz="1200" dirty="0">
                <a:solidFill>
                  <a:srgbClr val="FF0000"/>
                </a:solidFill>
              </a:endParaRPr>
            </a:p>
          </p:txBody>
        </p:sp>
      </p:grpSp>
      <p:sp>
        <p:nvSpPr>
          <p:cNvPr id="37" name="Pfeil nach oben 36"/>
          <p:cNvSpPr/>
          <p:nvPr/>
        </p:nvSpPr>
        <p:spPr>
          <a:xfrm>
            <a:off x="4419600" y="2551423"/>
            <a:ext cx="634429" cy="4057260"/>
          </a:xfrm>
          <a:prstGeom prst="upArrow">
            <a:avLst/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Scale</a:t>
            </a:r>
          </a:p>
          <a:p>
            <a:pPr algn="ctr"/>
            <a:endParaRPr lang="en-US" sz="2400" b="1" dirty="0"/>
          </a:p>
          <a:p>
            <a:pPr algn="ctr"/>
            <a:r>
              <a:rPr lang="en-US" sz="2400" b="1" dirty="0" smtClean="0"/>
              <a:t>UP</a:t>
            </a:r>
            <a:endParaRPr lang="en-US" sz="2400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478065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8" grpId="0" animBg="1"/>
      <p:bldP spid="19" grpId="0" animBg="1"/>
      <p:bldP spid="14" grpId="0" animBg="1"/>
      <p:bldP spid="11" grpId="0" animBg="1"/>
      <p:bldP spid="3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67357" y="503658"/>
            <a:ext cx="6481762" cy="684213"/>
          </a:xfrm>
        </p:spPr>
        <p:txBody>
          <a:bodyPr/>
          <a:lstStyle/>
          <a:p>
            <a:r>
              <a:rPr lang="de-DE" dirty="0" err="1" smtClean="0"/>
              <a:t>Changing</a:t>
            </a:r>
            <a:r>
              <a:rPr lang="de-DE" dirty="0" smtClean="0"/>
              <a:t> </a:t>
            </a:r>
            <a:r>
              <a:rPr lang="de-DE" dirty="0" err="1" smtClean="0"/>
              <a:t>Names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57902" y="4149080"/>
            <a:ext cx="7921252" cy="1944216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From the </a:t>
            </a:r>
            <a:r>
              <a:rPr lang="en-US" dirty="0" err="1" smtClean="0"/>
              <a:t>Zentralinstitut</a:t>
            </a:r>
            <a:r>
              <a:rPr lang="en-US" dirty="0" smtClean="0"/>
              <a:t> </a:t>
            </a:r>
            <a:r>
              <a:rPr lang="en-US" dirty="0" err="1" smtClean="0"/>
              <a:t>für</a:t>
            </a:r>
            <a:r>
              <a:rPr lang="en-US" dirty="0" smtClean="0"/>
              <a:t> </a:t>
            </a:r>
            <a:r>
              <a:rPr lang="en-US" dirty="0" err="1" smtClean="0"/>
              <a:t>Astrophysik</a:t>
            </a:r>
            <a:r>
              <a:rPr lang="en-US" dirty="0" smtClean="0"/>
              <a:t> (</a:t>
            </a:r>
            <a:r>
              <a:rPr lang="en-US" dirty="0" smtClean="0">
                <a:latin typeface="+mj-lt"/>
              </a:rPr>
              <a:t>1969</a:t>
            </a:r>
            <a:r>
              <a:rPr lang="en-US" dirty="0" smtClean="0"/>
              <a:t>) after the wall came down the </a:t>
            </a:r>
            <a:r>
              <a:rPr lang="en-US" dirty="0" err="1" smtClean="0"/>
              <a:t>Astrophysikalische</a:t>
            </a:r>
            <a:r>
              <a:rPr lang="en-US" dirty="0" smtClean="0"/>
              <a:t> </a:t>
            </a:r>
            <a:r>
              <a:rPr lang="en-US" dirty="0" err="1" smtClean="0"/>
              <a:t>Institut</a:t>
            </a:r>
            <a:r>
              <a:rPr lang="en-US" dirty="0" smtClean="0"/>
              <a:t> Potsdam (</a:t>
            </a:r>
            <a:r>
              <a:rPr lang="en-US" dirty="0" smtClean="0">
                <a:latin typeface="+mj-lt"/>
              </a:rPr>
              <a:t>1992</a:t>
            </a:r>
            <a:r>
              <a:rPr lang="en-US" dirty="0" smtClean="0"/>
              <a:t>) was founded. In </a:t>
            </a:r>
            <a:r>
              <a:rPr lang="en-US" dirty="0" smtClean="0">
                <a:latin typeface="+mj-lt"/>
              </a:rPr>
              <a:t>2011</a:t>
            </a:r>
            <a:r>
              <a:rPr lang="en-US" dirty="0" smtClean="0"/>
              <a:t> </a:t>
            </a:r>
            <a:r>
              <a:rPr lang="en-US" dirty="0" err="1" smtClean="0"/>
              <a:t>ithe</a:t>
            </a:r>
            <a:r>
              <a:rPr lang="en-US" dirty="0" smtClean="0"/>
              <a:t> AIP was renamed to Leibniz-</a:t>
            </a:r>
            <a:r>
              <a:rPr lang="en-US" dirty="0" err="1" smtClean="0"/>
              <a:t>Institut</a:t>
            </a:r>
            <a:r>
              <a:rPr lang="en-US" dirty="0" smtClean="0"/>
              <a:t> </a:t>
            </a:r>
            <a:r>
              <a:rPr lang="en-US" dirty="0" err="1" smtClean="0"/>
              <a:t>für</a:t>
            </a:r>
            <a:r>
              <a:rPr lang="en-US" dirty="0" smtClean="0"/>
              <a:t> </a:t>
            </a:r>
            <a:r>
              <a:rPr lang="en-US" dirty="0" err="1" smtClean="0"/>
              <a:t>Astrophysik</a:t>
            </a:r>
            <a:r>
              <a:rPr lang="en-US" dirty="0" smtClean="0"/>
              <a:t> Potsdam (AIP), to emphasize the membership with the Leibniz-</a:t>
            </a:r>
            <a:r>
              <a:rPr lang="en-US" dirty="0" err="1" smtClean="0"/>
              <a:t>Gemeinschaft</a:t>
            </a:r>
            <a:r>
              <a:rPr lang="en-US" dirty="0" smtClean="0"/>
              <a:t>. </a:t>
            </a:r>
            <a:endParaRPr lang="en-US" dirty="0"/>
          </a:p>
        </p:txBody>
      </p:sp>
      <p:pic>
        <p:nvPicPr>
          <p:cNvPr id="6" name="Bild 5" descr="library_sh_2004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8274" y="1448780"/>
            <a:ext cx="3823460" cy="2376264"/>
          </a:xfrm>
          <a:prstGeom prst="rect">
            <a:avLst/>
          </a:prstGeom>
        </p:spPr>
      </p:pic>
      <p:pic>
        <p:nvPicPr>
          <p:cNvPr id="7" name="Bild 6" descr="LH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60032" y="1448781"/>
            <a:ext cx="3779912" cy="2375770"/>
          </a:xfrm>
          <a:prstGeom prst="rect">
            <a:avLst/>
          </a:prstGeom>
        </p:spPr>
      </p:pic>
      <p:sp>
        <p:nvSpPr>
          <p:cNvPr id="8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pPr>
              <a:defRPr/>
            </a:pPr>
            <a:fld id="{67CE837B-3AFE-4A2A-A92B-1EFF91721727}" type="slidenum">
              <a:rPr lang="de-DE" smtClean="0"/>
              <a:pPr>
                <a:defRPr/>
              </a:pPr>
              <a:t>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2216149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lussdiagramm: Prozess 12"/>
          <p:cNvSpPr/>
          <p:nvPr/>
        </p:nvSpPr>
        <p:spPr>
          <a:xfrm>
            <a:off x="152400" y="2819400"/>
            <a:ext cx="8839200" cy="3923022"/>
          </a:xfrm>
          <a:prstGeom prst="flowChartProcess">
            <a:avLst/>
          </a:prstGeom>
          <a:solidFill>
            <a:srgbClr val="C00000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en-US" dirty="0" err="1" smtClean="0"/>
              <a:t>OpenShift</a:t>
            </a:r>
            <a:r>
              <a:rPr lang="en-US" dirty="0" smtClean="0"/>
              <a:t> Cluster</a:t>
            </a:r>
            <a:endParaRPr lang="en-US" b="1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90600" y="609599"/>
            <a:ext cx="7841700" cy="747367"/>
          </a:xfrm>
        </p:spPr>
        <p:txBody>
          <a:bodyPr/>
          <a:lstStyle/>
          <a:p>
            <a:r>
              <a:rPr lang="en-US" b="1" dirty="0" smtClean="0"/>
              <a:t>Example: Distributed architecture</a:t>
            </a:r>
            <a:endParaRPr lang="en-US" dirty="0"/>
          </a:p>
        </p:txBody>
      </p:sp>
      <p:sp>
        <p:nvSpPr>
          <p:cNvPr id="5" name="Wolke 4"/>
          <p:cNvSpPr/>
          <p:nvPr/>
        </p:nvSpPr>
        <p:spPr>
          <a:xfrm>
            <a:off x="1143000" y="1391040"/>
            <a:ext cx="2667000" cy="685800"/>
          </a:xfrm>
          <a:prstGeom prst="cloud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https://vr.aip.de</a:t>
            </a:r>
            <a:endParaRPr lang="en-US" dirty="0"/>
          </a:p>
        </p:txBody>
      </p:sp>
      <p:sp>
        <p:nvSpPr>
          <p:cNvPr id="42" name="Flussdiagramm: Prozess 41"/>
          <p:cNvSpPr/>
          <p:nvPr/>
        </p:nvSpPr>
        <p:spPr>
          <a:xfrm>
            <a:off x="457200" y="3733801"/>
            <a:ext cx="8375100" cy="2821240"/>
          </a:xfrm>
          <a:prstGeom prst="flowChartProcess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dirty="0" smtClean="0"/>
              <a:t>Application: Vr.aip.de</a:t>
            </a:r>
            <a:endParaRPr lang="en-US" b="1" dirty="0"/>
          </a:p>
        </p:txBody>
      </p:sp>
      <p:grpSp>
        <p:nvGrpSpPr>
          <p:cNvPr id="22" name="Gruppieren 21"/>
          <p:cNvGrpSpPr/>
          <p:nvPr/>
        </p:nvGrpSpPr>
        <p:grpSpPr>
          <a:xfrm>
            <a:off x="612530" y="4838700"/>
            <a:ext cx="3121270" cy="1638300"/>
            <a:chOff x="612530" y="4495800"/>
            <a:chExt cx="3121270" cy="1638300"/>
          </a:xfrm>
        </p:grpSpPr>
        <p:sp>
          <p:nvSpPr>
            <p:cNvPr id="4" name="Flussdiagramm: Alternativer Prozess 3"/>
            <p:cNvSpPr/>
            <p:nvPr/>
          </p:nvSpPr>
          <p:spPr>
            <a:xfrm>
              <a:off x="612530" y="4495800"/>
              <a:ext cx="3121270" cy="1638300"/>
            </a:xfrm>
            <a:prstGeom prst="flowChartAlternateProcess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t" anchorCtr="0"/>
            <a:lstStyle/>
            <a:p>
              <a:pPr algn="ctr"/>
              <a:r>
                <a:rPr lang="en-US" dirty="0" smtClean="0"/>
                <a:t>Service1</a:t>
              </a:r>
            </a:p>
            <a:p>
              <a:pPr algn="ctr"/>
              <a:endParaRPr lang="en-US" dirty="0"/>
            </a:p>
          </p:txBody>
        </p:sp>
        <p:sp>
          <p:nvSpPr>
            <p:cNvPr id="6" name="Ellipse 5"/>
            <p:cNvSpPr/>
            <p:nvPr/>
          </p:nvSpPr>
          <p:spPr>
            <a:xfrm>
              <a:off x="612530" y="5048250"/>
              <a:ext cx="1257301" cy="762000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Pod:</a:t>
              </a:r>
            </a:p>
            <a:p>
              <a:pPr algn="ctr"/>
              <a:r>
                <a:rPr lang="en-US" dirty="0" smtClean="0"/>
                <a:t>Apache</a:t>
              </a:r>
              <a:endParaRPr lang="en-US" dirty="0"/>
            </a:p>
          </p:txBody>
        </p:sp>
        <p:sp>
          <p:nvSpPr>
            <p:cNvPr id="7" name="Ellipse 6"/>
            <p:cNvSpPr/>
            <p:nvPr/>
          </p:nvSpPr>
          <p:spPr>
            <a:xfrm>
              <a:off x="2324098" y="4876800"/>
              <a:ext cx="1257301" cy="1104900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/>
                <a:t>Pod:</a:t>
              </a:r>
            </a:p>
            <a:p>
              <a:pPr algn="ctr"/>
              <a:r>
                <a:rPr lang="en-US" sz="1200" dirty="0" smtClean="0"/>
                <a:t>NFS</a:t>
              </a:r>
            </a:p>
            <a:p>
              <a:pPr algn="ctr"/>
              <a:r>
                <a:rPr lang="en-US" sz="1200" dirty="0" smtClean="0"/>
                <a:t>Static pages</a:t>
              </a:r>
              <a:endParaRPr lang="en-US" sz="1200" dirty="0"/>
            </a:p>
          </p:txBody>
        </p:sp>
        <p:cxnSp>
          <p:nvCxnSpPr>
            <p:cNvPr id="9" name="Gerade Verbindung mit Pfeil 8"/>
            <p:cNvCxnSpPr>
              <a:stCxn id="6" idx="6"/>
              <a:endCxn id="7" idx="2"/>
            </p:cNvCxnSpPr>
            <p:nvPr/>
          </p:nvCxnSpPr>
          <p:spPr>
            <a:xfrm>
              <a:off x="1869831" y="5429250"/>
              <a:ext cx="454267" cy="0"/>
            </a:xfrm>
            <a:prstGeom prst="straightConnector1">
              <a:avLst/>
            </a:prstGeom>
            <a:ln w="38100" cap="flat" cmpd="sng" algn="ctr">
              <a:solidFill>
                <a:srgbClr val="002060"/>
              </a:solidFill>
              <a:prstDash val="solid"/>
              <a:round/>
              <a:headEnd type="triangle" w="med" len="med"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</p:grpSp>
      <p:sp>
        <p:nvSpPr>
          <p:cNvPr id="43" name="Ellipse 42"/>
          <p:cNvSpPr/>
          <p:nvPr/>
        </p:nvSpPr>
        <p:spPr>
          <a:xfrm>
            <a:off x="1544514" y="3781793"/>
            <a:ext cx="1257301" cy="762000"/>
          </a:xfrm>
          <a:prstGeom prst="ellipse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Pod:</a:t>
            </a:r>
          </a:p>
          <a:p>
            <a:pPr algn="ctr"/>
            <a:r>
              <a:rPr lang="en-US" dirty="0" smtClean="0"/>
              <a:t>router</a:t>
            </a:r>
            <a:endParaRPr lang="en-US" dirty="0"/>
          </a:p>
        </p:txBody>
      </p:sp>
      <p:sp>
        <p:nvSpPr>
          <p:cNvPr id="25" name="Pfeil nach oben und unten 24"/>
          <p:cNvSpPr/>
          <p:nvPr/>
        </p:nvSpPr>
        <p:spPr>
          <a:xfrm flipH="1">
            <a:off x="2057400" y="2093877"/>
            <a:ext cx="369276" cy="1687916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9" name="Gerade Verbindung mit Pfeil 48"/>
          <p:cNvCxnSpPr>
            <a:stCxn id="43" idx="6"/>
            <a:endCxn id="45" idx="1"/>
          </p:cNvCxnSpPr>
          <p:nvPr/>
        </p:nvCxnSpPr>
        <p:spPr>
          <a:xfrm>
            <a:off x="2801815" y="4162793"/>
            <a:ext cx="1622923" cy="1234113"/>
          </a:xfrm>
          <a:prstGeom prst="straightConnector1">
            <a:avLst/>
          </a:prstGeom>
          <a:ln w="38100">
            <a:solidFill>
              <a:srgbClr val="00B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Gerade Verbindung mit Pfeil 56"/>
          <p:cNvCxnSpPr>
            <a:stCxn id="43" idx="4"/>
            <a:endCxn id="4" idx="0"/>
          </p:cNvCxnSpPr>
          <p:nvPr/>
        </p:nvCxnSpPr>
        <p:spPr>
          <a:xfrm>
            <a:off x="2173165" y="4543793"/>
            <a:ext cx="0" cy="294907"/>
          </a:xfrm>
          <a:prstGeom prst="straightConnector1">
            <a:avLst/>
          </a:prstGeom>
          <a:ln w="38100">
            <a:solidFill>
              <a:srgbClr val="00B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feld 62"/>
          <p:cNvSpPr txBox="1"/>
          <p:nvPr/>
        </p:nvSpPr>
        <p:spPr>
          <a:xfrm>
            <a:off x="4502701" y="1371085"/>
            <a:ext cx="3657948" cy="203132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 err="1" smtClean="0"/>
              <a:t>OpenShift</a:t>
            </a:r>
            <a:r>
              <a:rPr lang="en-US" dirty="0" smtClean="0"/>
              <a:t> Container Platform leverages the </a:t>
            </a:r>
            <a:r>
              <a:rPr lang="en-US" b="1" dirty="0" smtClean="0"/>
              <a:t>Kubernetes</a:t>
            </a:r>
            <a:r>
              <a:rPr lang="en-US" dirty="0" smtClean="0"/>
              <a:t> concept of a </a:t>
            </a:r>
            <a:r>
              <a:rPr lang="en-US" b="1" dirty="0" smtClean="0"/>
              <a:t>pod</a:t>
            </a:r>
            <a:r>
              <a:rPr lang="en-US" dirty="0" smtClean="0"/>
              <a:t>, which is one or more containers deployed together on one host, and </a:t>
            </a:r>
            <a:r>
              <a:rPr lang="en-US" b="1" i="1" dirty="0" smtClean="0">
                <a:solidFill>
                  <a:srgbClr val="0070C0"/>
                </a:solidFill>
              </a:rPr>
              <a:t>the smallest compute unit </a:t>
            </a:r>
            <a:r>
              <a:rPr lang="en-US" dirty="0" smtClean="0"/>
              <a:t>that can be defined, deployed, and managed.</a:t>
            </a:r>
            <a:endParaRPr lang="en-US" dirty="0"/>
          </a:p>
        </p:txBody>
      </p:sp>
      <p:grpSp>
        <p:nvGrpSpPr>
          <p:cNvPr id="85" name="Gruppieren 84"/>
          <p:cNvGrpSpPr/>
          <p:nvPr/>
        </p:nvGrpSpPr>
        <p:grpSpPr>
          <a:xfrm>
            <a:off x="4424738" y="4316812"/>
            <a:ext cx="3864650" cy="2160188"/>
            <a:chOff x="4191000" y="4316812"/>
            <a:chExt cx="3864650" cy="2160188"/>
          </a:xfrm>
        </p:grpSpPr>
        <p:grpSp>
          <p:nvGrpSpPr>
            <p:cNvPr id="44" name="Gruppieren 43"/>
            <p:cNvGrpSpPr/>
            <p:nvPr/>
          </p:nvGrpSpPr>
          <p:grpSpPr>
            <a:xfrm>
              <a:off x="4191000" y="4316812"/>
              <a:ext cx="3864650" cy="2160188"/>
              <a:chOff x="761996" y="4164412"/>
              <a:chExt cx="3864650" cy="2160188"/>
            </a:xfrm>
          </p:grpSpPr>
          <p:sp>
            <p:nvSpPr>
              <p:cNvPr id="45" name="Flussdiagramm: Alternativer Prozess 44"/>
              <p:cNvSpPr/>
              <p:nvPr/>
            </p:nvSpPr>
            <p:spPr>
              <a:xfrm>
                <a:off x="761996" y="4164412"/>
                <a:ext cx="3864650" cy="2160188"/>
              </a:xfrm>
              <a:prstGeom prst="flowChartAlternateProcess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t" anchorCtr="0"/>
              <a:lstStyle/>
              <a:p>
                <a:pPr algn="ctr"/>
                <a:r>
                  <a:rPr lang="en-US" dirty="0" smtClean="0"/>
                  <a:t>WordPress</a:t>
                </a:r>
              </a:p>
              <a:p>
                <a:pPr algn="ctr"/>
                <a:endParaRPr lang="en-US" dirty="0"/>
              </a:p>
            </p:txBody>
          </p:sp>
          <p:sp>
            <p:nvSpPr>
              <p:cNvPr id="46" name="Ellipse 45"/>
              <p:cNvSpPr/>
              <p:nvPr/>
            </p:nvSpPr>
            <p:spPr>
              <a:xfrm>
                <a:off x="975947" y="4286250"/>
                <a:ext cx="1257301" cy="762000"/>
              </a:xfrm>
              <a:prstGeom prst="ellipse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/>
                  <a:t>Pod:</a:t>
                </a:r>
              </a:p>
              <a:p>
                <a:pPr algn="ctr"/>
                <a:r>
                  <a:rPr lang="en-US" dirty="0" smtClean="0"/>
                  <a:t>Apache</a:t>
                </a:r>
                <a:endParaRPr lang="en-US" dirty="0"/>
              </a:p>
            </p:txBody>
          </p:sp>
          <p:sp>
            <p:nvSpPr>
              <p:cNvPr id="47" name="Ellipse 46"/>
              <p:cNvSpPr/>
              <p:nvPr/>
            </p:nvSpPr>
            <p:spPr>
              <a:xfrm>
                <a:off x="3271458" y="4267200"/>
                <a:ext cx="1257301" cy="1104900"/>
              </a:xfrm>
              <a:prstGeom prst="ellipse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 smtClean="0"/>
                  <a:t>Pod:</a:t>
                </a:r>
              </a:p>
              <a:p>
                <a:pPr algn="ctr"/>
                <a:r>
                  <a:rPr lang="en-US" sz="1200" dirty="0" smtClean="0"/>
                  <a:t>NFS</a:t>
                </a:r>
              </a:p>
              <a:p>
                <a:pPr algn="ctr"/>
                <a:r>
                  <a:rPr lang="en-US" sz="1200" dirty="0" smtClean="0"/>
                  <a:t>Static pages</a:t>
                </a:r>
                <a:endParaRPr lang="en-US" sz="1200" dirty="0"/>
              </a:p>
            </p:txBody>
          </p:sp>
          <p:cxnSp>
            <p:nvCxnSpPr>
              <p:cNvPr id="48" name="Gerade Verbindung mit Pfeil 47"/>
              <p:cNvCxnSpPr>
                <a:stCxn id="46" idx="6"/>
                <a:endCxn id="47" idx="2"/>
              </p:cNvCxnSpPr>
              <p:nvPr/>
            </p:nvCxnSpPr>
            <p:spPr>
              <a:xfrm>
                <a:off x="2233248" y="4667250"/>
                <a:ext cx="1038210" cy="152400"/>
              </a:xfrm>
              <a:prstGeom prst="straightConnector1">
                <a:avLst/>
              </a:prstGeom>
              <a:ln w="38100" cap="flat" cmpd="sng" algn="ctr">
                <a:solidFill>
                  <a:schemeClr val="accent2">
                    <a:lumMod val="75000"/>
                  </a:schemeClr>
                </a:solidFill>
                <a:prstDash val="solid"/>
                <a:round/>
                <a:headEnd type="triangle" w="med" len="med"/>
                <a:tailEnd type="triangl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</p:grpSp>
        <p:sp>
          <p:nvSpPr>
            <p:cNvPr id="51" name="Zylinder 50"/>
            <p:cNvSpPr/>
            <p:nvPr/>
          </p:nvSpPr>
          <p:spPr>
            <a:xfrm>
              <a:off x="4445287" y="5619459"/>
              <a:ext cx="1257301" cy="762000"/>
            </a:xfrm>
            <a:prstGeom prst="can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/>
                <a:t>Pod:</a:t>
              </a:r>
            </a:p>
            <a:p>
              <a:pPr algn="ctr"/>
              <a:r>
                <a:rPr lang="en-US" sz="1400" dirty="0" err="1" smtClean="0"/>
                <a:t>MySql</a:t>
              </a:r>
              <a:r>
                <a:rPr lang="en-US" sz="1400" dirty="0" smtClean="0"/>
                <a:t> Cluster</a:t>
              </a:r>
              <a:endParaRPr lang="en-US" sz="1400" dirty="0"/>
            </a:p>
          </p:txBody>
        </p:sp>
        <p:sp>
          <p:nvSpPr>
            <p:cNvPr id="60" name="Zylinder 59"/>
            <p:cNvSpPr/>
            <p:nvPr/>
          </p:nvSpPr>
          <p:spPr>
            <a:xfrm>
              <a:off x="6451852" y="5649404"/>
              <a:ext cx="1257301" cy="762000"/>
            </a:xfrm>
            <a:prstGeom prst="can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/>
                <a:t>Pod:</a:t>
              </a:r>
            </a:p>
            <a:p>
              <a:pPr algn="ctr"/>
              <a:r>
                <a:rPr lang="en-US" sz="1400" dirty="0" err="1" smtClean="0"/>
                <a:t>Galera</a:t>
              </a:r>
              <a:r>
                <a:rPr lang="en-US" sz="1400" dirty="0" smtClean="0"/>
                <a:t> node1</a:t>
              </a:r>
              <a:endParaRPr lang="en-US" sz="1400" dirty="0"/>
            </a:p>
          </p:txBody>
        </p:sp>
        <p:cxnSp>
          <p:nvCxnSpPr>
            <p:cNvPr id="67" name="Gerade Verbindung mit Pfeil 66"/>
            <p:cNvCxnSpPr>
              <a:stCxn id="46" idx="4"/>
              <a:endCxn id="51" idx="1"/>
            </p:cNvCxnSpPr>
            <p:nvPr/>
          </p:nvCxnSpPr>
          <p:spPr>
            <a:xfrm>
              <a:off x="5033602" y="5200650"/>
              <a:ext cx="40336" cy="418809"/>
            </a:xfrm>
            <a:prstGeom prst="straightConnector1">
              <a:avLst/>
            </a:prstGeom>
            <a:ln w="38100" cap="flat" cmpd="sng" algn="ctr">
              <a:solidFill>
                <a:schemeClr val="tx1"/>
              </a:solidFill>
              <a:prstDash val="solid"/>
              <a:round/>
              <a:headEnd type="triangle" w="med" len="med"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79" name="Gerade Verbindung mit Pfeil 78"/>
            <p:cNvCxnSpPr>
              <a:stCxn id="51" idx="4"/>
              <a:endCxn id="60" idx="2"/>
            </p:cNvCxnSpPr>
            <p:nvPr/>
          </p:nvCxnSpPr>
          <p:spPr>
            <a:xfrm>
              <a:off x="5702588" y="6000459"/>
              <a:ext cx="749264" cy="29945"/>
            </a:xfrm>
            <a:prstGeom prst="straightConnector1">
              <a:avLst/>
            </a:prstGeom>
            <a:ln w="38100" cap="flat" cmpd="sng" algn="ctr">
              <a:solidFill>
                <a:schemeClr val="tx1"/>
              </a:solidFill>
              <a:prstDash val="solid"/>
              <a:round/>
              <a:headEnd type="triangle" w="med" len="med"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</p:grpSp>
      <p:pic>
        <p:nvPicPr>
          <p:cNvPr id="86" name="Grafik 8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0684" y="4569813"/>
            <a:ext cx="1757390" cy="1433659"/>
          </a:xfrm>
          <a:prstGeom prst="rect">
            <a:avLst/>
          </a:prstGeom>
        </p:spPr>
      </p:pic>
      <p:pic>
        <p:nvPicPr>
          <p:cNvPr id="87" name="Grafik 8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8497" y="4900044"/>
            <a:ext cx="1848108" cy="1476581"/>
          </a:xfrm>
          <a:prstGeom prst="rect">
            <a:avLst/>
          </a:prstGeom>
        </p:spPr>
      </p:pic>
      <p:sp>
        <p:nvSpPr>
          <p:cNvPr id="64" name="Pfeil nach oben 63"/>
          <p:cNvSpPr/>
          <p:nvPr/>
        </p:nvSpPr>
        <p:spPr>
          <a:xfrm>
            <a:off x="8258910" y="3276600"/>
            <a:ext cx="634429" cy="3252941"/>
          </a:xfrm>
          <a:prstGeom prst="upArrow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Scale</a:t>
            </a:r>
          </a:p>
          <a:p>
            <a:pPr algn="ctr"/>
            <a:endParaRPr lang="en-US" sz="2400" b="1" dirty="0"/>
          </a:p>
          <a:p>
            <a:pPr algn="ctr"/>
            <a:r>
              <a:rPr lang="en-US" sz="2400" b="1" dirty="0" smtClean="0"/>
              <a:t>UP</a:t>
            </a:r>
            <a:endParaRPr lang="en-US" sz="2400" b="1" dirty="0"/>
          </a:p>
        </p:txBody>
      </p:sp>
      <p:sp>
        <p:nvSpPr>
          <p:cNvPr id="66" name="Pfeil nach rechts 65"/>
          <p:cNvSpPr/>
          <p:nvPr/>
        </p:nvSpPr>
        <p:spPr>
          <a:xfrm>
            <a:off x="540301" y="6027607"/>
            <a:ext cx="7924800" cy="697013"/>
          </a:xfrm>
          <a:prstGeom prst="righ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Scale OUT</a:t>
            </a:r>
            <a:endParaRPr lang="en-US" sz="2400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000345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 animBg="1"/>
      <p:bldP spid="64" grpId="0" animBg="1"/>
      <p:bldP spid="6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94000" y="504870"/>
            <a:ext cx="6481762" cy="684213"/>
          </a:xfrm>
        </p:spPr>
        <p:txBody>
          <a:bodyPr/>
          <a:lstStyle/>
          <a:p>
            <a:r>
              <a:rPr lang="de-DE" dirty="0" smtClean="0"/>
              <a:t>Potsdam Highlights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11560" y="4256026"/>
            <a:ext cx="3744788" cy="1801266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The </a:t>
            </a:r>
            <a:r>
              <a:rPr lang="en-US" dirty="0" err="1" smtClean="0"/>
              <a:t>Große</a:t>
            </a:r>
            <a:r>
              <a:rPr lang="en-US" dirty="0" smtClean="0"/>
              <a:t> </a:t>
            </a:r>
            <a:r>
              <a:rPr lang="en-US" dirty="0" err="1" smtClean="0"/>
              <a:t>Refraktor</a:t>
            </a:r>
            <a:r>
              <a:rPr lang="en-US" dirty="0" smtClean="0"/>
              <a:t> of </a:t>
            </a:r>
            <a:r>
              <a:rPr lang="en-US" dirty="0" smtClean="0">
                <a:latin typeface="+mj-lt"/>
              </a:rPr>
              <a:t>1899</a:t>
            </a:r>
            <a:r>
              <a:rPr lang="en-US" dirty="0" smtClean="0"/>
              <a:t> ensured a leading role of AOP astrophysics then. </a:t>
            </a:r>
            <a:endParaRPr lang="en-US" dirty="0"/>
          </a:p>
        </p:txBody>
      </p:sp>
      <p:sp>
        <p:nvSpPr>
          <p:cNvPr id="6" name="Inhaltsplatzhalter 2"/>
          <p:cNvSpPr txBox="1">
            <a:spLocks/>
          </p:cNvSpPr>
          <p:nvPr/>
        </p:nvSpPr>
        <p:spPr bwMode="auto">
          <a:xfrm>
            <a:off x="4896036" y="4256026"/>
            <a:ext cx="3744788" cy="18012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215900" indent="-215900" algn="l" defTabSz="215900" rtl="0" eaLnBrk="0" fontAlgn="base" hangingPunct="0">
              <a:spcBef>
                <a:spcPts val="1200"/>
              </a:spcBef>
              <a:spcAft>
                <a:spcPct val="0"/>
              </a:spcAft>
              <a:buFont typeface="Arial" charset="0"/>
              <a:buChar char="•"/>
              <a:defRPr lang="de-DE" sz="2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6725" indent="-215900" algn="l" rtl="0" eaLnBrk="0" fontAlgn="base" hangingPunct="0">
              <a:spcBef>
                <a:spcPts val="600"/>
              </a:spcBef>
              <a:spcAft>
                <a:spcPct val="0"/>
              </a:spcAft>
              <a:buFont typeface="Symbol" pitchFamily="18" charset="2"/>
              <a:buChar char="-"/>
              <a:defRPr lang="de-DE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9138" indent="-215900" algn="l" rtl="0" eaLnBrk="0" fontAlgn="base" hangingPunct="0">
              <a:spcBef>
                <a:spcPts val="600"/>
              </a:spcBef>
              <a:spcAft>
                <a:spcPct val="0"/>
              </a:spcAft>
              <a:buFont typeface="Arial" charset="0"/>
              <a:buChar char="•"/>
              <a:defRPr lang="de-DE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71550" indent="-215900" algn="l" rtl="0" eaLnBrk="0" fontAlgn="base" hangingPunct="0">
              <a:spcBef>
                <a:spcPts val="600"/>
              </a:spcBef>
              <a:spcAft>
                <a:spcPct val="0"/>
              </a:spcAft>
              <a:buFont typeface="Symbol" pitchFamily="18" charset="2"/>
              <a:buChar char="-"/>
              <a:defRPr lang="de-DE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23963" indent="-215900" algn="l" defTabSz="896938" rtl="0" eaLnBrk="0" fontAlgn="base" hangingPunct="0">
              <a:spcBef>
                <a:spcPts val="600"/>
              </a:spcBef>
              <a:spcAft>
                <a:spcPct val="0"/>
              </a:spcAft>
              <a:buFont typeface="Arial" charset="0"/>
              <a:buChar char="•"/>
              <a:defRPr lang="de-DE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76000" indent="-216000" algn="l" defTabSz="914400" rtl="0" eaLnBrk="1" latinLnBrk="0" hangingPunct="1">
              <a:spcBef>
                <a:spcPts val="600"/>
              </a:spcBef>
              <a:buFont typeface="Symbol" pitchFamily="18" charset="2"/>
              <a:buChar char="-"/>
              <a:defRPr lang="de-DE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28000" indent="-21600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80000" indent="-216000" algn="l" defTabSz="914400" rtl="0" eaLnBrk="1" latinLnBrk="0" hangingPunct="1">
              <a:spcBef>
                <a:spcPts val="600"/>
              </a:spcBef>
              <a:buFont typeface="Symbol" pitchFamily="18" charset="2"/>
              <a:buChar char="-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2000" indent="-21600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en-US" dirty="0" smtClean="0"/>
              <a:t>The Sun observatory Einstein tower was built </a:t>
            </a:r>
            <a:r>
              <a:rPr lang="en-US" dirty="0" smtClean="0">
                <a:latin typeface="+mj-lt"/>
              </a:rPr>
              <a:t>1919-1924 </a:t>
            </a:r>
            <a:r>
              <a:rPr lang="en-US" dirty="0" smtClean="0"/>
              <a:t>by Erich </a:t>
            </a:r>
            <a:r>
              <a:rPr lang="en-US" dirty="0" err="1" smtClean="0"/>
              <a:t>Mendelsohn</a:t>
            </a:r>
            <a:r>
              <a:rPr lang="en-US" dirty="0" smtClean="0"/>
              <a:t> and is considered a milestone in architecture. </a:t>
            </a:r>
            <a:endParaRPr lang="en-US" dirty="0"/>
          </a:p>
        </p:txBody>
      </p:sp>
      <p:pic>
        <p:nvPicPr>
          <p:cNvPr id="7" name="Bild 6" descr="Einsteinturm_AIP-kl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96036" y="1269079"/>
            <a:ext cx="3286270" cy="2880000"/>
          </a:xfrm>
          <a:prstGeom prst="rect">
            <a:avLst/>
          </a:prstGeom>
        </p:spPr>
      </p:pic>
      <p:pic>
        <p:nvPicPr>
          <p:cNvPr id="13" name="Bild 12" descr="gross2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1560" y="1269080"/>
            <a:ext cx="3109578" cy="2880000"/>
          </a:xfrm>
          <a:prstGeom prst="rect">
            <a:avLst/>
          </a:prstGeom>
        </p:spPr>
      </p:pic>
      <p:sp>
        <p:nvSpPr>
          <p:cNvPr id="8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pPr>
              <a:defRPr/>
            </a:pPr>
            <a:fld id="{67CE837B-3AFE-4A2A-A92B-1EFF91721727}" type="slidenum">
              <a:rPr lang="de-DE" smtClean="0"/>
              <a:pPr>
                <a:defRPr/>
              </a:pPr>
              <a:t>4</a:t>
            </a:fld>
            <a:endParaRPr lang="de-DE" dirty="0"/>
          </a:p>
        </p:txBody>
      </p:sp>
      <p:sp>
        <p:nvSpPr>
          <p:cNvPr id="4" name="Textfeld 3"/>
          <p:cNvSpPr txBox="1"/>
          <p:nvPr/>
        </p:nvSpPr>
        <p:spPr>
          <a:xfrm>
            <a:off x="2057173" y="6057292"/>
            <a:ext cx="4598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Virtual reality tours: </a:t>
            </a:r>
            <a:r>
              <a:rPr lang="en-US" b="1" dirty="0" smtClean="0"/>
              <a:t>https://vr.aip.de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1205592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14071" y="487108"/>
            <a:ext cx="6481762" cy="684213"/>
          </a:xfrm>
        </p:spPr>
        <p:txBody>
          <a:bodyPr/>
          <a:lstStyle/>
          <a:p>
            <a:r>
              <a:rPr lang="de-DE" dirty="0" smtClean="0"/>
              <a:t>Research Areas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39552" y="3860768"/>
            <a:ext cx="3780792" cy="216024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latin typeface="+mj-lt"/>
              </a:rPr>
              <a:t>Cosmic Magnetic Fields</a:t>
            </a:r>
          </a:p>
          <a:p>
            <a:pPr marL="0" indent="0">
              <a:buNone/>
            </a:pPr>
            <a:r>
              <a:rPr lang="en-US" dirty="0" smtClean="0"/>
              <a:t>Research on solar, stellar and galactic magnetic fields and </a:t>
            </a:r>
            <a:r>
              <a:rPr lang="en-US" dirty="0" err="1" smtClean="0"/>
              <a:t>magnetohydrodynamic</a:t>
            </a:r>
            <a:r>
              <a:rPr lang="en-US" dirty="0" smtClean="0"/>
              <a:t> (MHD) mechanisms.</a:t>
            </a:r>
            <a:endParaRPr lang="en-US" dirty="0"/>
          </a:p>
        </p:txBody>
      </p:sp>
      <p:sp>
        <p:nvSpPr>
          <p:cNvPr id="6" name="Inhaltsplatzhalter 2"/>
          <p:cNvSpPr txBox="1">
            <a:spLocks/>
          </p:cNvSpPr>
          <p:nvPr/>
        </p:nvSpPr>
        <p:spPr bwMode="auto">
          <a:xfrm>
            <a:off x="4788024" y="3860768"/>
            <a:ext cx="3672408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215900" indent="-215900" algn="l" defTabSz="215900" rtl="0" eaLnBrk="0" fontAlgn="base" hangingPunct="0">
              <a:spcBef>
                <a:spcPts val="1200"/>
              </a:spcBef>
              <a:spcAft>
                <a:spcPct val="0"/>
              </a:spcAft>
              <a:buFont typeface="Arial" charset="0"/>
              <a:buChar char="•"/>
              <a:defRPr lang="de-DE" sz="2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6725" indent="-215900" algn="l" rtl="0" eaLnBrk="0" fontAlgn="base" hangingPunct="0">
              <a:spcBef>
                <a:spcPts val="600"/>
              </a:spcBef>
              <a:spcAft>
                <a:spcPct val="0"/>
              </a:spcAft>
              <a:buFont typeface="Symbol" pitchFamily="18" charset="2"/>
              <a:buChar char="-"/>
              <a:defRPr lang="de-DE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9138" indent="-215900" algn="l" rtl="0" eaLnBrk="0" fontAlgn="base" hangingPunct="0">
              <a:spcBef>
                <a:spcPts val="600"/>
              </a:spcBef>
              <a:spcAft>
                <a:spcPct val="0"/>
              </a:spcAft>
              <a:buFont typeface="Arial" charset="0"/>
              <a:buChar char="•"/>
              <a:defRPr lang="de-DE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71550" indent="-215900" algn="l" rtl="0" eaLnBrk="0" fontAlgn="base" hangingPunct="0">
              <a:spcBef>
                <a:spcPts val="600"/>
              </a:spcBef>
              <a:spcAft>
                <a:spcPct val="0"/>
              </a:spcAft>
              <a:buFont typeface="Symbol" pitchFamily="18" charset="2"/>
              <a:buChar char="-"/>
              <a:defRPr lang="de-DE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23963" indent="-215900" algn="l" defTabSz="896938" rtl="0" eaLnBrk="0" fontAlgn="base" hangingPunct="0">
              <a:spcBef>
                <a:spcPts val="600"/>
              </a:spcBef>
              <a:spcAft>
                <a:spcPct val="0"/>
              </a:spcAft>
              <a:buFont typeface="Arial" charset="0"/>
              <a:buChar char="•"/>
              <a:defRPr lang="de-DE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76000" indent="-216000" algn="l" defTabSz="914400" rtl="0" eaLnBrk="1" latinLnBrk="0" hangingPunct="1">
              <a:spcBef>
                <a:spcPts val="600"/>
              </a:spcBef>
              <a:buFont typeface="Symbol" pitchFamily="18" charset="2"/>
              <a:buChar char="-"/>
              <a:defRPr lang="de-DE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28000" indent="-21600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80000" indent="-216000" algn="l" defTabSz="914400" rtl="0" eaLnBrk="1" latinLnBrk="0" hangingPunct="1">
              <a:spcBef>
                <a:spcPts val="600"/>
              </a:spcBef>
              <a:buFont typeface="Symbol" pitchFamily="18" charset="2"/>
              <a:buChar char="-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2000" indent="-21600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en-US" dirty="0" smtClean="0">
                <a:latin typeface="+mj-lt"/>
              </a:rPr>
              <a:t>Extragalactic Astrophysics</a:t>
            </a:r>
          </a:p>
          <a:p>
            <a:pPr marL="0" indent="0">
              <a:buNone/>
            </a:pPr>
            <a:r>
              <a:rPr lang="en-US" dirty="0" smtClean="0"/>
              <a:t>Active galaxies and quasars. Galactic archaeology and extragalactic research based on high resolution simulations.</a:t>
            </a:r>
            <a:endParaRPr lang="en-US" dirty="0"/>
          </a:p>
        </p:txBody>
      </p:sp>
      <p:pic>
        <p:nvPicPr>
          <p:cNvPr id="7" name="Bild 6" descr="2_magnetorot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924" y="1197032"/>
            <a:ext cx="2520000" cy="2520000"/>
          </a:xfrm>
          <a:prstGeom prst="rect">
            <a:avLst/>
          </a:prstGeom>
        </p:spPr>
      </p:pic>
      <p:pic>
        <p:nvPicPr>
          <p:cNvPr id="8" name="Bild 7" descr="5_kosmologie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4028" y="1197032"/>
            <a:ext cx="3056416" cy="2520000"/>
          </a:xfrm>
          <a:prstGeom prst="rect">
            <a:avLst/>
          </a:prstGeom>
        </p:spPr>
      </p:pic>
      <p:sp>
        <p:nvSpPr>
          <p:cNvPr id="9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pPr>
              <a:defRPr/>
            </a:pPr>
            <a:fld id="{67CE837B-3AFE-4A2A-A92B-1EFF91721727}" type="slidenum">
              <a:rPr lang="de-DE" smtClean="0"/>
              <a:pPr>
                <a:defRPr/>
              </a:pPr>
              <a:t>5</a:t>
            </a:fld>
            <a:endParaRPr lang="de-DE" dirty="0"/>
          </a:p>
        </p:txBody>
      </p:sp>
      <p:sp>
        <p:nvSpPr>
          <p:cNvPr id="4" name="Textfeld 3"/>
          <p:cNvSpPr txBox="1"/>
          <p:nvPr/>
        </p:nvSpPr>
        <p:spPr>
          <a:xfrm>
            <a:off x="539552" y="5836342"/>
            <a:ext cx="20980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https://www.aip.de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8158384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14071" y="495989"/>
            <a:ext cx="6481762" cy="68421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Research technology and infrastructure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39180" y="4185084"/>
            <a:ext cx="7921252" cy="2052228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„</a:t>
            </a:r>
            <a:r>
              <a:rPr lang="en-US" dirty="0" smtClean="0">
                <a:latin typeface="+mj-lt"/>
              </a:rPr>
              <a:t>Development of Research technology and infrastructure</a:t>
            </a:r>
            <a:r>
              <a:rPr lang="en-US" dirty="0" smtClean="0"/>
              <a:t>“ ensures the scientific endeavors of AIP and also its participation in international astronomical projects. AIP has construction workshops and labs for instrumentation, especially with fiber optics, ex: AIP is lead institute of the 4MOST project a </a:t>
            </a:r>
            <a:r>
              <a:rPr lang="en-US" dirty="0" err="1"/>
              <a:t>fibre</a:t>
            </a:r>
            <a:r>
              <a:rPr lang="en-US" dirty="0"/>
              <a:t>-fed spectroscopic survey facility on the </a:t>
            </a:r>
            <a:r>
              <a:rPr lang="en-US" dirty="0">
                <a:hlinkClick r:id="rId3"/>
              </a:rPr>
              <a:t>VISTA </a:t>
            </a:r>
            <a:r>
              <a:rPr lang="en-US" dirty="0" smtClean="0">
                <a:hlinkClick r:id="rId3"/>
              </a:rPr>
              <a:t>telescope</a:t>
            </a:r>
            <a:r>
              <a:rPr lang="en-US" dirty="0" smtClean="0"/>
              <a:t>, op-2021) </a:t>
            </a:r>
            <a:endParaRPr lang="en-US" dirty="0"/>
          </a:p>
        </p:txBody>
      </p:sp>
      <p:pic>
        <p:nvPicPr>
          <p:cNvPr id="7" name="Bild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9552" y="1340768"/>
            <a:ext cx="3755909" cy="2513621"/>
          </a:xfrm>
          <a:prstGeom prst="rect">
            <a:avLst/>
          </a:prstGeom>
        </p:spPr>
      </p:pic>
      <p:pic>
        <p:nvPicPr>
          <p:cNvPr id="5" name="Picture 4" descr="Acquisition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341048"/>
            <a:ext cx="3780000" cy="2520000"/>
          </a:xfrm>
          <a:prstGeom prst="rect">
            <a:avLst/>
          </a:prstGeom>
        </p:spPr>
      </p:pic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pPr>
              <a:defRPr/>
            </a:pPr>
            <a:fld id="{67CE837B-3AFE-4A2A-A92B-1EFF91721727}" type="slidenum">
              <a:rPr lang="de-DE" smtClean="0"/>
              <a:pPr>
                <a:defRPr/>
              </a:pPr>
              <a:t>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417544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 9" descr="eScience-Slic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196752"/>
            <a:ext cx="9144000" cy="1719072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31833" y="494434"/>
            <a:ext cx="6481762" cy="68421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Research technology and infrastructure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39552" y="3212976"/>
            <a:ext cx="3132348" cy="2916324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latin typeface="+mj-lt"/>
              </a:rPr>
              <a:t>Compute Cluster</a:t>
            </a:r>
          </a:p>
          <a:p>
            <a:pPr marL="0" indent="0">
              <a:buNone/>
            </a:pPr>
            <a:r>
              <a:rPr lang="en-US" dirty="0" smtClean="0"/>
              <a:t>Simulations in</a:t>
            </a:r>
          </a:p>
          <a:p>
            <a:pPr marL="0" indent="0">
              <a:buNone/>
            </a:pPr>
            <a:r>
              <a:rPr lang="en-US" dirty="0" smtClean="0"/>
              <a:t>Cosmology &amp; </a:t>
            </a:r>
          </a:p>
          <a:p>
            <a:pPr marL="0" indent="0">
              <a:buNone/>
            </a:pPr>
            <a:r>
              <a:rPr lang="en-US" dirty="0" smtClean="0"/>
              <a:t>Magneto-Hydro-Dynamic</a:t>
            </a:r>
          </a:p>
          <a:p>
            <a:pPr marL="0" indent="0">
              <a:buNone/>
            </a:pPr>
            <a:r>
              <a:rPr lang="en-US" b="1" dirty="0"/>
              <a:t>L</a:t>
            </a:r>
            <a:r>
              <a:rPr lang="en-US" b="1" dirty="0" smtClean="0"/>
              <a:t>eibniz</a:t>
            </a:r>
            <a:r>
              <a:rPr lang="en-US" dirty="0" smtClean="0"/>
              <a:t>: 1700 Cores</a:t>
            </a:r>
          </a:p>
          <a:p>
            <a:pPr marL="0" indent="0">
              <a:buNone/>
            </a:pPr>
            <a:r>
              <a:rPr lang="en-US" b="1" dirty="0"/>
              <a:t>N</a:t>
            </a:r>
            <a:r>
              <a:rPr lang="en-US" b="1" dirty="0" smtClean="0"/>
              <a:t>ewton</a:t>
            </a:r>
            <a:r>
              <a:rPr lang="en-US" dirty="0" smtClean="0"/>
              <a:t>: 1024 Cores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8" name="Rechteck 7"/>
          <p:cNvSpPr/>
          <p:nvPr/>
        </p:nvSpPr>
        <p:spPr>
          <a:xfrm>
            <a:off x="4630775" y="2420888"/>
            <a:ext cx="45132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2400" dirty="0" err="1">
                <a:solidFill>
                  <a:schemeClr val="bg1"/>
                </a:solidFill>
              </a:rPr>
              <a:t>Supercomputing</a:t>
            </a:r>
            <a:r>
              <a:rPr lang="de-DE" sz="2400" dirty="0">
                <a:solidFill>
                  <a:schemeClr val="bg1"/>
                </a:solidFill>
              </a:rPr>
              <a:t> </a:t>
            </a:r>
            <a:r>
              <a:rPr lang="de-DE" sz="2400" dirty="0" err="1">
                <a:solidFill>
                  <a:schemeClr val="bg1"/>
                </a:solidFill>
              </a:rPr>
              <a:t>and</a:t>
            </a:r>
            <a:r>
              <a:rPr lang="de-DE" sz="2400" dirty="0">
                <a:solidFill>
                  <a:schemeClr val="bg1"/>
                </a:solidFill>
              </a:rPr>
              <a:t> E-Science </a:t>
            </a:r>
          </a:p>
        </p:txBody>
      </p:sp>
      <p:sp>
        <p:nvSpPr>
          <p:cNvPr id="11" name="Inhaltsplatzhalter 2"/>
          <p:cNvSpPr txBox="1">
            <a:spLocks/>
          </p:cNvSpPr>
          <p:nvPr/>
        </p:nvSpPr>
        <p:spPr bwMode="auto">
          <a:xfrm>
            <a:off x="3779912" y="3248980"/>
            <a:ext cx="5328592" cy="30603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215900" indent="-215900" algn="l" defTabSz="215900" rtl="0" eaLnBrk="0" fontAlgn="base" hangingPunct="0">
              <a:spcBef>
                <a:spcPts val="1200"/>
              </a:spcBef>
              <a:spcAft>
                <a:spcPct val="0"/>
              </a:spcAft>
              <a:buFont typeface="Arial" charset="0"/>
              <a:buChar char="•"/>
              <a:defRPr lang="de-DE" sz="2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6725" indent="-215900" algn="l" rtl="0" eaLnBrk="0" fontAlgn="base" hangingPunct="0">
              <a:spcBef>
                <a:spcPts val="600"/>
              </a:spcBef>
              <a:spcAft>
                <a:spcPct val="0"/>
              </a:spcAft>
              <a:buFont typeface="Symbol" pitchFamily="18" charset="2"/>
              <a:buChar char="-"/>
              <a:defRPr lang="de-DE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9138" indent="-215900" algn="l" rtl="0" eaLnBrk="0" fontAlgn="base" hangingPunct="0">
              <a:spcBef>
                <a:spcPts val="600"/>
              </a:spcBef>
              <a:spcAft>
                <a:spcPct val="0"/>
              </a:spcAft>
              <a:buFont typeface="Arial" charset="0"/>
              <a:buChar char="•"/>
              <a:defRPr lang="de-DE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71550" indent="-215900" algn="l" rtl="0" eaLnBrk="0" fontAlgn="base" hangingPunct="0">
              <a:spcBef>
                <a:spcPts val="600"/>
              </a:spcBef>
              <a:spcAft>
                <a:spcPct val="0"/>
              </a:spcAft>
              <a:buFont typeface="Symbol" pitchFamily="18" charset="2"/>
              <a:buChar char="-"/>
              <a:defRPr lang="de-DE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23963" indent="-215900" algn="l" defTabSz="896938" rtl="0" eaLnBrk="0" fontAlgn="base" hangingPunct="0">
              <a:spcBef>
                <a:spcPts val="600"/>
              </a:spcBef>
              <a:spcAft>
                <a:spcPct val="0"/>
              </a:spcAft>
              <a:buFont typeface="Arial" charset="0"/>
              <a:buChar char="•"/>
              <a:defRPr lang="de-DE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76000" indent="-216000" algn="l" defTabSz="914400" rtl="0" eaLnBrk="1" latinLnBrk="0" hangingPunct="1">
              <a:spcBef>
                <a:spcPts val="600"/>
              </a:spcBef>
              <a:buFont typeface="Symbol" pitchFamily="18" charset="2"/>
              <a:buChar char="-"/>
              <a:defRPr lang="de-DE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28000" indent="-21600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80000" indent="-216000" algn="l" defTabSz="914400" rtl="0" eaLnBrk="1" latinLnBrk="0" hangingPunct="1">
              <a:spcBef>
                <a:spcPts val="600"/>
              </a:spcBef>
              <a:buFont typeface="Symbol" pitchFamily="18" charset="2"/>
              <a:buChar char="-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2000" indent="-21600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en-US" b="1" dirty="0" smtClean="0">
                <a:latin typeface="+mj-lt"/>
              </a:rPr>
              <a:t>Storage / Archives / Database</a:t>
            </a:r>
          </a:p>
          <a:p>
            <a:pPr marL="0" indent="0">
              <a:buFont typeface="Arial" charset="0"/>
              <a:buNone/>
            </a:pPr>
            <a:r>
              <a:rPr lang="en-US" dirty="0" smtClean="0"/>
              <a:t>Simulation  and observation data</a:t>
            </a:r>
          </a:p>
          <a:p>
            <a:pPr marL="0" indent="0">
              <a:buFont typeface="Arial" charset="0"/>
              <a:buNone/>
            </a:pPr>
            <a:r>
              <a:rPr lang="en-US" dirty="0" smtClean="0"/>
              <a:t>ca. </a:t>
            </a:r>
            <a:r>
              <a:rPr lang="en-US" b="1" dirty="0" smtClean="0"/>
              <a:t>2  </a:t>
            </a:r>
            <a:r>
              <a:rPr lang="en-US" b="1" dirty="0" err="1" smtClean="0"/>
              <a:t>P</a:t>
            </a:r>
            <a:r>
              <a:rPr lang="en-US" dirty="0" err="1" smtClean="0"/>
              <a:t>etabyte</a:t>
            </a:r>
            <a:r>
              <a:rPr lang="en-US" dirty="0" smtClean="0"/>
              <a:t> Storage,</a:t>
            </a:r>
          </a:p>
          <a:p>
            <a:pPr marL="0" indent="0">
              <a:buFont typeface="Arial" charset="0"/>
              <a:buNone/>
            </a:pPr>
            <a:r>
              <a:rPr lang="en-US" dirty="0" smtClean="0"/>
              <a:t>Virtual Research Environment for CLUES, MUSE</a:t>
            </a:r>
          </a:p>
          <a:p>
            <a:pPr marL="0" indent="0">
              <a:buNone/>
            </a:pPr>
            <a:r>
              <a:rPr lang="en-US" dirty="0" smtClean="0"/>
              <a:t>Databases: </a:t>
            </a:r>
            <a:r>
              <a:rPr lang="en-US" dirty="0" err="1" smtClean="0"/>
              <a:t>CosmoSim</a:t>
            </a:r>
            <a:r>
              <a:rPr lang="en-US" dirty="0" smtClean="0"/>
              <a:t>, RAVE, </a:t>
            </a:r>
            <a:r>
              <a:rPr lang="en-US" dirty="0" err="1" smtClean="0"/>
              <a:t>Gaia,Plates</a:t>
            </a:r>
            <a:r>
              <a:rPr lang="en-US" dirty="0" smtClean="0"/>
              <a:t> Archives</a:t>
            </a:r>
            <a:endParaRPr lang="en-US" dirty="0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pPr>
              <a:defRPr/>
            </a:pPr>
            <a:fld id="{67CE837B-3AFE-4A2A-A92B-1EFF91721727}" type="slidenum">
              <a:rPr lang="de-DE" smtClean="0"/>
              <a:pPr>
                <a:defRPr/>
              </a:pPr>
              <a:t>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269418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sz="half" idx="4294967295"/>
          </p:nvPr>
        </p:nvSpPr>
        <p:spPr>
          <a:xfrm>
            <a:off x="395288" y="1744663"/>
            <a:ext cx="4135437" cy="463708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Inhaltsplatzhalter 3"/>
          <p:cNvSpPr>
            <a:spLocks noGrp="1"/>
          </p:cNvSpPr>
          <p:nvPr>
            <p:ph sz="half" idx="4294967295"/>
          </p:nvPr>
        </p:nvSpPr>
        <p:spPr>
          <a:xfrm>
            <a:off x="4683125" y="1744663"/>
            <a:ext cx="4137025" cy="463708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4294967295"/>
          </p:nvPr>
        </p:nvSpPr>
        <p:spPr>
          <a:xfrm>
            <a:off x="6975475" y="6553200"/>
            <a:ext cx="2133600" cy="47625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B8F0EFCE-2963-4CB8-9A84-724897E3AD01}" type="slidenum">
              <a:rPr lang="de-DE" smtClean="0"/>
              <a:pPr>
                <a:defRPr/>
              </a:pPr>
              <a:t>8</a:t>
            </a:fld>
            <a:endParaRPr lang="de-DE"/>
          </a:p>
        </p:txBody>
      </p:sp>
      <p:pic>
        <p:nvPicPr>
          <p:cNvPr id="8" name="Grafik 7" descr="Bild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021335" cy="6802574"/>
          </a:xfrm>
          <a:prstGeom prst="rect">
            <a:avLst/>
          </a:prstGeom>
          <a:solidFill>
            <a:schemeClr val="bg2">
              <a:lumMod val="1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11171329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187624" y="260648"/>
            <a:ext cx="7283450" cy="1143000"/>
          </a:xfrm>
        </p:spPr>
        <p:txBody>
          <a:bodyPr/>
          <a:lstStyle/>
          <a:p>
            <a:r>
              <a:rPr lang="en-US" dirty="0" smtClean="0"/>
              <a:t>Open source tools are used </a:t>
            </a:r>
            <a:br>
              <a:rPr lang="en-US" dirty="0" smtClean="0"/>
            </a:br>
            <a:r>
              <a:rPr lang="en-US" dirty="0" smtClean="0"/>
              <a:t>whenever is possible </a:t>
            </a:r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7CE837B-3AFE-4A2A-A92B-1EFF91721727}" type="slidenum">
              <a:rPr lang="de-DE" smtClean="0"/>
              <a:pPr>
                <a:defRPr/>
              </a:pPr>
              <a:t>9</a:t>
            </a:fld>
            <a:endParaRPr lang="de-DE" dirty="0"/>
          </a:p>
        </p:txBody>
      </p:sp>
      <p:grpSp>
        <p:nvGrpSpPr>
          <p:cNvPr id="3" name="Gruppieren 20"/>
          <p:cNvGrpSpPr/>
          <p:nvPr/>
        </p:nvGrpSpPr>
        <p:grpSpPr>
          <a:xfrm>
            <a:off x="1043608" y="1556792"/>
            <a:ext cx="2376264" cy="1152128"/>
            <a:chOff x="467544" y="1916832"/>
            <a:chExt cx="2376264" cy="1152128"/>
          </a:xfrm>
        </p:grpSpPr>
        <p:sp>
          <p:nvSpPr>
            <p:cNvPr id="11" name="Rechteck 10"/>
            <p:cNvSpPr/>
            <p:nvPr/>
          </p:nvSpPr>
          <p:spPr>
            <a:xfrm>
              <a:off x="467544" y="1916832"/>
              <a:ext cx="2376264" cy="1152128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t" anchorCtr="0"/>
            <a:lstStyle/>
            <a:p>
              <a:pPr algn="ctr"/>
              <a:r>
                <a:rPr lang="en-US" dirty="0" smtClean="0"/>
                <a:t>SYSTEM</a:t>
              </a:r>
              <a:endParaRPr lang="en-US" dirty="0"/>
            </a:p>
          </p:txBody>
        </p:sp>
        <p:pic>
          <p:nvPicPr>
            <p:cNvPr id="22533" name="Picture 5" descr="C:\Users\arm2arm\Pictures\TOOLS\debian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39552" y="2204864"/>
              <a:ext cx="965110" cy="824880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</p:pic>
        <p:pic>
          <p:nvPicPr>
            <p:cNvPr id="22534" name="Picture 6" descr="C:\Users\arm2arm\Pictures\TOOLS\centos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619672" y="2276872"/>
              <a:ext cx="1053775" cy="720080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</p:pic>
      </p:grpSp>
      <p:grpSp>
        <p:nvGrpSpPr>
          <p:cNvPr id="4" name="Gruppieren 19"/>
          <p:cNvGrpSpPr/>
          <p:nvPr/>
        </p:nvGrpSpPr>
        <p:grpSpPr>
          <a:xfrm>
            <a:off x="4716016" y="1556792"/>
            <a:ext cx="2376264" cy="1152128"/>
            <a:chOff x="6372200" y="1412776"/>
            <a:chExt cx="2376264" cy="1152128"/>
          </a:xfrm>
        </p:grpSpPr>
        <p:sp>
          <p:nvSpPr>
            <p:cNvPr id="12" name="Rechteck 11"/>
            <p:cNvSpPr/>
            <p:nvPr/>
          </p:nvSpPr>
          <p:spPr>
            <a:xfrm>
              <a:off x="6372200" y="1412776"/>
              <a:ext cx="2376264" cy="1152128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t" anchorCtr="0"/>
            <a:lstStyle/>
            <a:p>
              <a:pPr algn="ctr"/>
              <a:r>
                <a:rPr lang="en-US" dirty="0" smtClean="0"/>
                <a:t>Monitoring</a:t>
              </a:r>
              <a:endParaRPr lang="en-US" dirty="0"/>
            </a:p>
          </p:txBody>
        </p:sp>
        <p:pic>
          <p:nvPicPr>
            <p:cNvPr id="22535" name="Picture 7" descr="C:\Users\arm2arm\Pictures\TOOLS\nagios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444208" y="1844824"/>
              <a:ext cx="968716" cy="656456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</p:pic>
        <p:pic>
          <p:nvPicPr>
            <p:cNvPr id="22536" name="Picture 8" descr="C:\Users\arm2arm\Pictures\TOOLS\ganglia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7469318" y="1916832"/>
              <a:ext cx="1063122" cy="485155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</p:pic>
      </p:grpSp>
      <p:grpSp>
        <p:nvGrpSpPr>
          <p:cNvPr id="5" name="Gruppieren 18"/>
          <p:cNvGrpSpPr/>
          <p:nvPr/>
        </p:nvGrpSpPr>
        <p:grpSpPr>
          <a:xfrm>
            <a:off x="5868144" y="3212976"/>
            <a:ext cx="2376264" cy="1152128"/>
            <a:chOff x="5724128" y="3717032"/>
            <a:chExt cx="2376264" cy="1152128"/>
          </a:xfrm>
        </p:grpSpPr>
        <p:sp>
          <p:nvSpPr>
            <p:cNvPr id="15" name="Rechteck 14"/>
            <p:cNvSpPr/>
            <p:nvPr/>
          </p:nvSpPr>
          <p:spPr>
            <a:xfrm>
              <a:off x="5724128" y="3717032"/>
              <a:ext cx="2376264" cy="1152128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t" anchorCtr="0"/>
            <a:lstStyle/>
            <a:p>
              <a:pPr algn="ctr"/>
              <a:r>
                <a:rPr lang="en-US" dirty="0" smtClean="0"/>
                <a:t>Deployment</a:t>
              </a:r>
              <a:endParaRPr lang="en-US" dirty="0"/>
            </a:p>
          </p:txBody>
        </p:sp>
        <p:pic>
          <p:nvPicPr>
            <p:cNvPr id="22537" name="Picture 9" descr="C:\Users\arm2arm\Pictures\TOOLS\foreman.jp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5724128" y="4077072"/>
              <a:ext cx="1015764" cy="420316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</p:pic>
        <p:pic>
          <p:nvPicPr>
            <p:cNvPr id="22538" name="Picture 10" descr="C:\Users\arm2arm\Pictures\TOOLS\puppet.pn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6824141" y="4077072"/>
              <a:ext cx="412155" cy="412155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</p:pic>
        <p:pic>
          <p:nvPicPr>
            <p:cNvPr id="22539" name="Picture 11" descr="C:\Users\arm2arm\Pictures\TOOLS\ansimble.pn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7308304" y="4005064"/>
              <a:ext cx="759669" cy="759669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</p:pic>
      </p:grpSp>
      <p:grpSp>
        <p:nvGrpSpPr>
          <p:cNvPr id="7" name="Gruppieren 31"/>
          <p:cNvGrpSpPr/>
          <p:nvPr/>
        </p:nvGrpSpPr>
        <p:grpSpPr>
          <a:xfrm>
            <a:off x="1115616" y="3501008"/>
            <a:ext cx="2376264" cy="1152128"/>
            <a:chOff x="683568" y="3789040"/>
            <a:chExt cx="2376264" cy="1152128"/>
          </a:xfrm>
        </p:grpSpPr>
        <p:sp>
          <p:nvSpPr>
            <p:cNvPr id="27" name="Rechteck 26"/>
            <p:cNvSpPr/>
            <p:nvPr/>
          </p:nvSpPr>
          <p:spPr>
            <a:xfrm>
              <a:off x="683568" y="3789040"/>
              <a:ext cx="2376264" cy="1152128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t" anchorCtr="0"/>
            <a:lstStyle/>
            <a:p>
              <a:pPr algn="ctr"/>
              <a:r>
                <a:rPr lang="en-US" dirty="0" smtClean="0"/>
                <a:t>File systems</a:t>
              </a:r>
              <a:endParaRPr lang="en-US" dirty="0"/>
            </a:p>
          </p:txBody>
        </p:sp>
        <p:pic>
          <p:nvPicPr>
            <p:cNvPr id="22540" name="Picture 12" descr="C:\Users\arm2arm\Pictures\TOOLS\zfs.jpg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817959" y="4293096"/>
              <a:ext cx="585689" cy="585689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</p:pic>
        <p:pic>
          <p:nvPicPr>
            <p:cNvPr id="22541" name="Picture 13" descr="C:\Users\arm2arm\Pictures\TOOLS\lustre.png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1601266" y="4221088"/>
              <a:ext cx="810494" cy="649041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</p:pic>
      </p:grpSp>
      <p:sp>
        <p:nvSpPr>
          <p:cNvPr id="33" name="Pfeil nach links und rechts 32"/>
          <p:cNvSpPr/>
          <p:nvPr/>
        </p:nvSpPr>
        <p:spPr>
          <a:xfrm>
            <a:off x="3635896" y="2204864"/>
            <a:ext cx="936104" cy="216024"/>
          </a:xfrm>
          <a:prstGeom prst="left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Pfeil nach oben und unten 33"/>
          <p:cNvSpPr/>
          <p:nvPr/>
        </p:nvSpPr>
        <p:spPr>
          <a:xfrm>
            <a:off x="2123728" y="2924944"/>
            <a:ext cx="216024" cy="504056"/>
          </a:xfrm>
          <a:prstGeom prst="upDown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Pfeil nach links und rechts 35"/>
          <p:cNvSpPr/>
          <p:nvPr/>
        </p:nvSpPr>
        <p:spPr>
          <a:xfrm rot="1417819">
            <a:off x="3987490" y="3397365"/>
            <a:ext cx="1609165" cy="294477"/>
          </a:xfrm>
          <a:prstGeom prst="left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uppieren 44"/>
          <p:cNvGrpSpPr/>
          <p:nvPr/>
        </p:nvGrpSpPr>
        <p:grpSpPr>
          <a:xfrm>
            <a:off x="3419872" y="5013176"/>
            <a:ext cx="2592288" cy="1152128"/>
            <a:chOff x="2627784" y="5301208"/>
            <a:chExt cx="2592288" cy="1152128"/>
          </a:xfrm>
        </p:grpSpPr>
        <p:sp>
          <p:nvSpPr>
            <p:cNvPr id="38" name="Rechteck 37"/>
            <p:cNvSpPr/>
            <p:nvPr/>
          </p:nvSpPr>
          <p:spPr>
            <a:xfrm>
              <a:off x="2627784" y="5301208"/>
              <a:ext cx="2592288" cy="1152128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t" anchorCtr="0"/>
            <a:lstStyle/>
            <a:p>
              <a:pPr algn="ctr"/>
              <a:r>
                <a:rPr lang="en-US" dirty="0" smtClean="0"/>
                <a:t>Virtualization</a:t>
              </a:r>
              <a:endParaRPr lang="en-US" dirty="0"/>
            </a:p>
          </p:txBody>
        </p:sp>
        <p:pic>
          <p:nvPicPr>
            <p:cNvPr id="22542" name="Picture 14" descr="C:\Users\arm2arm\Pictures\TOOLS\kvm.jpg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2838385" y="5733256"/>
              <a:ext cx="864096" cy="597167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</p:pic>
        <p:pic>
          <p:nvPicPr>
            <p:cNvPr id="22543" name="Picture 15" descr="C:\Users\arm2arm\Pictures\TOOLS\ovirt.jpg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3769751" y="5733256"/>
              <a:ext cx="652810" cy="655724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</p:pic>
        <p:pic>
          <p:nvPicPr>
            <p:cNvPr id="22544" name="Picture 16" descr="C:\Users\arm2arm\Pictures\TOOLS\docker.png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4499992" y="5805264"/>
              <a:ext cx="642649" cy="530771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</p:pic>
      </p:grpSp>
      <p:sp>
        <p:nvSpPr>
          <p:cNvPr id="44" name="Pfeil in vier Richtungen 43"/>
          <p:cNvSpPr/>
          <p:nvPr/>
        </p:nvSpPr>
        <p:spPr>
          <a:xfrm>
            <a:off x="4283968" y="4149080"/>
            <a:ext cx="1080120" cy="864096"/>
          </a:xfrm>
          <a:prstGeom prst="quad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7116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01.6|9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9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2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4.4|29.5|21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7|10.1|7.5|2.6|4.2|11.7|30.7|106.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4.4|29.5|21.1"/>
</p:tagLst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 w="57150">
          <a:solidFill>
            <a:srgbClr val="002060"/>
          </a:solidFill>
        </a:ln>
      </a:spPr>
      <a:bodyPr/>
      <a:lstStyle/>
      <a:style>
        <a:lnRef idx="3">
          <a:schemeClr val="dk1"/>
        </a:lnRef>
        <a:fillRef idx="0">
          <a:schemeClr val="dk1"/>
        </a:fillRef>
        <a:effectRef idx="2">
          <a:schemeClr val="dk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1202</Words>
  <Application>Microsoft Office PowerPoint</Application>
  <PresentationFormat>Bildschirmpräsentation (4:3)</PresentationFormat>
  <Paragraphs>291</Paragraphs>
  <Slides>30</Slides>
  <Notes>4</Notes>
  <HiddenSlides>0</HiddenSlides>
  <MMClips>2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30</vt:i4>
      </vt:variant>
    </vt:vector>
  </HeadingPairs>
  <TitlesOfParts>
    <vt:vector size="38" baseType="lpstr">
      <vt:lpstr>Arial</vt:lpstr>
      <vt:lpstr>Arial Rounded MT Bold</vt:lpstr>
      <vt:lpstr>Calibri</vt:lpstr>
      <vt:lpstr>Calibri Light</vt:lpstr>
      <vt:lpstr>Courier New</vt:lpstr>
      <vt:lpstr>Symbol</vt:lpstr>
      <vt:lpstr>Wingdings</vt:lpstr>
      <vt:lpstr>Office</vt:lpstr>
      <vt:lpstr>Micro-services: Towards to reproducible science  </vt:lpstr>
      <vt:lpstr>From Berlin to Babelsberg</vt:lpstr>
      <vt:lpstr>Changing Names</vt:lpstr>
      <vt:lpstr>Potsdam Highlights</vt:lpstr>
      <vt:lpstr>Research Areas</vt:lpstr>
      <vt:lpstr>Research technology and infrastructure</vt:lpstr>
      <vt:lpstr>Research technology and infrastructure</vt:lpstr>
      <vt:lpstr>PowerPoint-Präsentation</vt:lpstr>
      <vt:lpstr>Open source tools are used  whenever is possible </vt:lpstr>
      <vt:lpstr>oVirt at AIP</vt:lpstr>
      <vt:lpstr>oVirt at AIP</vt:lpstr>
      <vt:lpstr>What do we expect?</vt:lpstr>
      <vt:lpstr>The whole complexity is obscured from the users</vt:lpstr>
      <vt:lpstr>What is the goal at AIP?</vt:lpstr>
      <vt:lpstr>Benchmark: storage</vt:lpstr>
      <vt:lpstr>Ai-benchmark: GPU</vt:lpstr>
      <vt:lpstr>Microservices: Reproducible science</vt:lpstr>
      <vt:lpstr>OKD 3.11: 3 node deployment.</vt:lpstr>
      <vt:lpstr>Upcoming colab.aip.de vision </vt:lpstr>
      <vt:lpstr>Example: App deployment</vt:lpstr>
      <vt:lpstr>Example APP for a published data(streamlit)</vt:lpstr>
      <vt:lpstr>Deploy example from the github </vt:lpstr>
      <vt:lpstr>Deploy example from the github </vt:lpstr>
      <vt:lpstr>Conclusion</vt:lpstr>
      <vt:lpstr>Thank you for your attention.</vt:lpstr>
      <vt:lpstr>References</vt:lpstr>
      <vt:lpstr>Supplementary slides: Microservices explained on vr.aip.de</vt:lpstr>
      <vt:lpstr>https://vr.aip.de</vt:lpstr>
      <vt:lpstr>Example: Monolith architecture</vt:lpstr>
      <vt:lpstr>Example: Distributed architecture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Future perspectives for scientific presentations at AIP</dc:title>
  <dc:creator>arm2arm</dc:creator>
  <cp:lastModifiedBy>Arman Khalatyan</cp:lastModifiedBy>
  <cp:revision>356</cp:revision>
  <dcterms:created xsi:type="dcterms:W3CDTF">2013-02-28T09:50:30Z</dcterms:created>
  <dcterms:modified xsi:type="dcterms:W3CDTF">2020-08-28T21:45:52Z</dcterms:modified>
</cp:coreProperties>
</file>